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72" r:id="rId2"/>
  </p:sldIdLst>
  <p:sldSz cx="9144000" cy="6858000" type="screen4x3"/>
  <p:notesSz cx="6797675" cy="9926638"/>
  <p:defaultTextStyle>
    <a:defPPr>
      <a:defRPr lang="de-D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19">
          <p15:clr>
            <a:srgbClr val="A4A3A4"/>
          </p15:clr>
        </p15:guide>
        <p15:guide id="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66"/>
    <a:srgbClr val="C0504D"/>
    <a:srgbClr val="00B050"/>
    <a:srgbClr val="818181"/>
    <a:srgbClr val="B74653"/>
    <a:srgbClr val="8E8E8E"/>
    <a:srgbClr val="E2001A"/>
    <a:srgbClr val="FFA569"/>
    <a:srgbClr val="777777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433" autoAdjust="0"/>
  </p:normalViewPr>
  <p:slideViewPr>
    <p:cSldViewPr snapToObjects="1">
      <p:cViewPr varScale="1">
        <p:scale>
          <a:sx n="109" d="100"/>
          <a:sy n="109" d="100"/>
        </p:scale>
        <p:origin x="1674" y="-48"/>
      </p:cViewPr>
      <p:guideLst>
        <p:guide orient="horz" pos="4319"/>
        <p:guide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091CD4-0008-9C45-B237-2BF3D213D395}" type="datetimeFigureOut">
              <a:rPr lang="de-DE" smtClean="0"/>
              <a:t>27.03.2018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1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1AC60C-8761-6746-A3C4-BC1FD83B14A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327615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EA8C43-22D3-4057-AA0A-2A6A1E96BC25}" type="datetimeFigureOut">
              <a:rPr lang="de-DE" smtClean="0"/>
              <a:t>27.03.2018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FE26E8-CC53-4D4E-B6F4-506CEA58A57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83755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1A3C9-0BCF-401E-AB78-2159E2565C14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205506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Master-Untertitelformat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A50E1-FFC8-904C-A67D-80E47A49CEEC}" type="datetimeFigureOut">
              <a:rPr lang="de-DE" smtClean="0"/>
              <a:t>27.03.2018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5856E-D1E9-3649-853C-B9504F2FE0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65276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A50E1-FFC8-904C-A67D-80E47A49CEEC}" type="datetimeFigureOut">
              <a:rPr lang="de-DE" smtClean="0"/>
              <a:t>27.03.2018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5856E-D1E9-3649-853C-B9504F2FE0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03251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A50E1-FFC8-904C-A67D-80E47A49CEEC}" type="datetimeFigureOut">
              <a:rPr lang="de-DE" smtClean="0"/>
              <a:t>27.03.2018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5856E-D1E9-3649-853C-B9504F2FE0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4755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A50E1-FFC8-904C-A67D-80E47A49CEEC}" type="datetimeFigureOut">
              <a:rPr lang="de-DE" smtClean="0"/>
              <a:t>27.03.2018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5856E-D1E9-3649-853C-B9504F2FE0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25976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A50E1-FFC8-904C-A67D-80E47A49CEEC}" type="datetimeFigureOut">
              <a:rPr lang="de-DE" smtClean="0"/>
              <a:t>27.03.2018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5856E-D1E9-3649-853C-B9504F2FE0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25118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A50E1-FFC8-904C-A67D-80E47A49CEEC}" type="datetimeFigureOut">
              <a:rPr lang="de-DE" smtClean="0"/>
              <a:t>27.03.2018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5856E-D1E9-3649-853C-B9504F2FE0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2448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A50E1-FFC8-904C-A67D-80E47A49CEEC}" type="datetimeFigureOut">
              <a:rPr lang="de-DE" smtClean="0"/>
              <a:t>27.03.2018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5856E-D1E9-3649-853C-B9504F2FE0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65750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A50E1-FFC8-904C-A67D-80E47A49CEEC}" type="datetimeFigureOut">
              <a:rPr lang="de-DE" smtClean="0"/>
              <a:t>27.03.2018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5856E-D1E9-3649-853C-B9504F2FE0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10443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A50E1-FFC8-904C-A67D-80E47A49CEEC}" type="datetimeFigureOut">
              <a:rPr lang="de-DE" smtClean="0"/>
              <a:t>27.03.2018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5856E-D1E9-3649-853C-B9504F2FE0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490666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A50E1-FFC8-904C-A67D-80E47A49CEEC}" type="datetimeFigureOut">
              <a:rPr lang="de-DE" smtClean="0"/>
              <a:t>27.03.2018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5856E-D1E9-3649-853C-B9504F2FE0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37808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A50E1-FFC8-904C-A67D-80E47A49CEEC}" type="datetimeFigureOut">
              <a:rPr lang="de-DE" smtClean="0"/>
              <a:t>27.03.2018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5856E-D1E9-3649-853C-B9504F2FE0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517473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 userDrawn="1"/>
        </p:nvSpPr>
        <p:spPr>
          <a:xfrm>
            <a:off x="0" y="1"/>
            <a:ext cx="9144000" cy="6858000"/>
          </a:xfrm>
          <a:prstGeom prst="rect">
            <a:avLst/>
          </a:prstGeom>
          <a:solidFill>
            <a:schemeClr val="bg1"/>
          </a:solidFill>
          <a:ln w="20955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040" tIns="45520" rIns="91040" bIns="455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6858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de-DE" sz="1792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77779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8A50E1-FFC8-904C-A67D-80E47A49CEEC}" type="datetimeFigureOut">
              <a:rPr lang="de-DE" smtClean="0"/>
              <a:t>27.03.2018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25856E-D1E9-3649-853C-B9504F2FE0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75503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wmf"/><Relationship Id="rId12" Type="http://schemas.microsoft.com/office/2007/relationships/hdphoto" Target="../media/hdphoto1.wdp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Bild 3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1731" y="579230"/>
            <a:ext cx="5874123" cy="7314266"/>
          </a:xfrm>
          <a:prstGeom prst="rect">
            <a:avLst/>
          </a:prstGeom>
        </p:spPr>
      </p:pic>
      <p:sp>
        <p:nvSpPr>
          <p:cNvPr id="148" name="Textfeld 147"/>
          <p:cNvSpPr txBox="1"/>
          <p:nvPr/>
        </p:nvSpPr>
        <p:spPr>
          <a:xfrm>
            <a:off x="7138860" y="4480084"/>
            <a:ext cx="1630248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1400" b="1" dirty="0" smtClean="0">
                <a:solidFill>
                  <a:srgbClr val="E200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+2,1 </a:t>
            </a:r>
            <a:r>
              <a:rPr lang="de-DE" sz="800" b="1" dirty="0" smtClean="0">
                <a:solidFill>
                  <a:srgbClr val="E200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</a:p>
          <a:p>
            <a:pPr algn="r"/>
            <a:endParaRPr lang="de-DE" sz="500" i="1" dirty="0" smtClean="0">
              <a:solidFill>
                <a:srgbClr val="666666"/>
              </a:solidFill>
              <a:latin typeface="Arial"/>
              <a:cs typeface="Arial"/>
            </a:endParaRPr>
          </a:p>
          <a:p>
            <a:pPr algn="r"/>
            <a:r>
              <a:rPr lang="de-DE" sz="800" i="1" dirty="0" smtClean="0">
                <a:solidFill>
                  <a:srgbClr val="666666"/>
                </a:solidFill>
                <a:latin typeface="Arial"/>
                <a:cs typeface="Arial"/>
              </a:rPr>
              <a:t>oder  </a:t>
            </a:r>
            <a:r>
              <a:rPr lang="de-DE" sz="1000" b="1" dirty="0" smtClean="0">
                <a:solidFill>
                  <a:srgbClr val="E2001A"/>
                </a:solidFill>
                <a:latin typeface="Arial"/>
                <a:cs typeface="Arial"/>
              </a:rPr>
              <a:t>32.700</a:t>
            </a:r>
            <a:endParaRPr lang="de-DE" sz="1000" b="1" dirty="0">
              <a:solidFill>
                <a:srgbClr val="E2001A"/>
              </a:solidFill>
              <a:latin typeface="Arial"/>
              <a:cs typeface="Arial"/>
            </a:endParaRPr>
          </a:p>
          <a:p>
            <a:pPr algn="r"/>
            <a:r>
              <a:rPr lang="de-DE" sz="800" dirty="0">
                <a:solidFill>
                  <a:srgbClr val="666666"/>
                </a:solidFill>
                <a:latin typeface="Arial"/>
                <a:cs typeface="Arial"/>
              </a:rPr>
              <a:t>mehr </a:t>
            </a:r>
            <a:r>
              <a:rPr lang="de-DE" sz="800" dirty="0" smtClean="0">
                <a:solidFill>
                  <a:srgbClr val="666666"/>
                </a:solidFill>
                <a:latin typeface="Arial"/>
                <a:cs typeface="Arial"/>
              </a:rPr>
              <a:t>Beschäftigte</a:t>
            </a:r>
            <a:endParaRPr lang="de-DE" sz="800" dirty="0">
              <a:solidFill>
                <a:srgbClr val="666666"/>
              </a:solidFill>
              <a:latin typeface="Arial"/>
              <a:cs typeface="Arial"/>
            </a:endParaRPr>
          </a:p>
        </p:txBody>
      </p:sp>
      <p:sp>
        <p:nvSpPr>
          <p:cNvPr id="109" name="Textfeld 108"/>
          <p:cNvSpPr txBox="1"/>
          <p:nvPr/>
        </p:nvSpPr>
        <p:spPr>
          <a:xfrm>
            <a:off x="4680000" y="1018800"/>
            <a:ext cx="40782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b="1" dirty="0" smtClean="0">
                <a:latin typeface="Arial"/>
                <a:cs typeface="Arial"/>
              </a:rPr>
              <a:t>Alle drei Arbeitsmarktindikatoren entwickeln sich positiv</a:t>
            </a:r>
            <a:endParaRPr lang="de-DE" sz="1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8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Sachsen</a:t>
            </a:r>
            <a:endParaRPr lang="de-DE" sz="800" kern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8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aktueller Monat und Vergleich zum Vorjahresmonat</a:t>
            </a:r>
            <a:endParaRPr lang="de-DE" sz="800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Bild 3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97" y="1722155"/>
            <a:ext cx="4076728" cy="2930981"/>
          </a:xfrm>
          <a:prstGeom prst="rect">
            <a:avLst/>
          </a:prstGeom>
        </p:spPr>
      </p:pic>
      <p:sp>
        <p:nvSpPr>
          <p:cNvPr id="2" name="Titel 3"/>
          <p:cNvSpPr txBox="1">
            <a:spLocks/>
          </p:cNvSpPr>
          <p:nvPr/>
        </p:nvSpPr>
        <p:spPr>
          <a:xfrm>
            <a:off x="253160" y="44624"/>
            <a:ext cx="8963044" cy="809425"/>
          </a:xfrm>
          <a:prstGeom prst="rect">
            <a:avLst/>
          </a:prstGeom>
        </p:spPr>
        <p:txBody>
          <a:bodyPr/>
          <a:lstStyle>
            <a:lvl1pPr algn="l" defTabSz="458648" rtl="0" eaLnBrk="1" latinLnBrk="0" hangingPunct="1">
              <a:spcBef>
                <a:spcPct val="0"/>
              </a:spcBef>
              <a:buNone/>
              <a:defRPr sz="1999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de-DE" sz="2800" dirty="0" smtClean="0">
                <a:solidFill>
                  <a:srgbClr val="FF0000"/>
                </a:solidFill>
              </a:rPr>
              <a:t>#ArbeitsmarktSachsen – der sächsische Arbeitsmarkt im </a:t>
            </a:r>
            <a:r>
              <a:rPr lang="de-DE" sz="2800" dirty="0" smtClean="0">
                <a:solidFill>
                  <a:srgbClr val="FF0000"/>
                </a:solidFill>
              </a:rPr>
              <a:t>März 2018</a:t>
            </a:r>
            <a:endParaRPr lang="de-DE" sz="24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2" name="Grafik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8318" y="6289537"/>
            <a:ext cx="571685" cy="471069"/>
          </a:xfrm>
          <a:prstGeom prst="rect">
            <a:avLst/>
          </a:prstGeom>
        </p:spPr>
      </p:pic>
      <p:pic>
        <p:nvPicPr>
          <p:cNvPr id="34" name="Grafik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51" y="6323075"/>
            <a:ext cx="1816128" cy="377009"/>
          </a:xfrm>
          <a:prstGeom prst="rect">
            <a:avLst/>
          </a:prstGeom>
        </p:spPr>
      </p:pic>
      <p:sp>
        <p:nvSpPr>
          <p:cNvPr id="216" name="Textfeld 215"/>
          <p:cNvSpPr txBox="1"/>
          <p:nvPr/>
        </p:nvSpPr>
        <p:spPr>
          <a:xfrm>
            <a:off x="278797" y="1018869"/>
            <a:ext cx="4322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Arbeitslosenquoten in den sächsischen Kreisen</a:t>
            </a:r>
          </a:p>
          <a:p>
            <a:r>
              <a:rPr lang="de-DE" sz="8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Sachsen und Kreise</a:t>
            </a:r>
            <a:endParaRPr lang="de-DE" sz="800" kern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8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März 2018</a:t>
            </a:r>
            <a:endParaRPr lang="de-DE" sz="800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feld 19"/>
          <p:cNvSpPr txBox="1"/>
          <p:nvPr/>
        </p:nvSpPr>
        <p:spPr>
          <a:xfrm>
            <a:off x="611560" y="2924944"/>
            <a:ext cx="60146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 smtClean="0">
                <a:solidFill>
                  <a:srgbClr val="777777"/>
                </a:solidFill>
                <a:latin typeface="Arial"/>
                <a:cs typeface="Arial"/>
              </a:rPr>
              <a:t>Leipzig</a:t>
            </a:r>
          </a:p>
        </p:txBody>
      </p:sp>
      <p:sp>
        <p:nvSpPr>
          <p:cNvPr id="21" name="Textfeld 20"/>
          <p:cNvSpPr txBox="1"/>
          <p:nvPr/>
        </p:nvSpPr>
        <p:spPr>
          <a:xfrm>
            <a:off x="253160" y="2027833"/>
            <a:ext cx="8401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 smtClean="0">
                <a:solidFill>
                  <a:srgbClr val="777777"/>
                </a:solidFill>
                <a:latin typeface="Arial"/>
                <a:cs typeface="Arial"/>
              </a:rPr>
              <a:t>Leipzig, Stadt</a:t>
            </a:r>
          </a:p>
        </p:txBody>
      </p:sp>
      <p:sp>
        <p:nvSpPr>
          <p:cNvPr id="22" name="Textfeld 21"/>
          <p:cNvSpPr txBox="1"/>
          <p:nvPr/>
        </p:nvSpPr>
        <p:spPr>
          <a:xfrm>
            <a:off x="48747" y="3524400"/>
            <a:ext cx="10160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 smtClean="0">
                <a:solidFill>
                  <a:srgbClr val="777777"/>
                </a:solidFill>
                <a:latin typeface="Arial"/>
                <a:cs typeface="Arial"/>
              </a:rPr>
              <a:t>Zwickau</a:t>
            </a:r>
          </a:p>
        </p:txBody>
      </p:sp>
      <p:sp>
        <p:nvSpPr>
          <p:cNvPr id="23" name="Textfeld 22"/>
          <p:cNvSpPr txBox="1"/>
          <p:nvPr/>
        </p:nvSpPr>
        <p:spPr>
          <a:xfrm>
            <a:off x="1136156" y="4250233"/>
            <a:ext cx="93723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 smtClean="0">
                <a:solidFill>
                  <a:srgbClr val="777777"/>
                </a:solidFill>
                <a:latin typeface="Arial"/>
                <a:cs typeface="Arial"/>
              </a:rPr>
              <a:t>Erzgebirgskreis</a:t>
            </a:r>
          </a:p>
        </p:txBody>
      </p:sp>
      <p:sp>
        <p:nvSpPr>
          <p:cNvPr id="24" name="Textfeld 23"/>
          <p:cNvSpPr txBox="1"/>
          <p:nvPr/>
        </p:nvSpPr>
        <p:spPr>
          <a:xfrm>
            <a:off x="1454723" y="3031599"/>
            <a:ext cx="85685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 smtClean="0">
                <a:solidFill>
                  <a:srgbClr val="777777"/>
                </a:solidFill>
                <a:latin typeface="Arial"/>
                <a:cs typeface="Arial"/>
              </a:rPr>
              <a:t>Mittelsachsen</a:t>
            </a:r>
          </a:p>
        </p:txBody>
      </p:sp>
      <p:sp>
        <p:nvSpPr>
          <p:cNvPr id="25" name="Textfeld 24"/>
          <p:cNvSpPr txBox="1"/>
          <p:nvPr/>
        </p:nvSpPr>
        <p:spPr>
          <a:xfrm>
            <a:off x="1707719" y="3670518"/>
            <a:ext cx="66685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 smtClean="0">
                <a:solidFill>
                  <a:srgbClr val="777777"/>
                </a:solidFill>
                <a:latin typeface="Arial"/>
                <a:cs typeface="Arial"/>
              </a:rPr>
              <a:t>Chemnitz</a:t>
            </a:r>
          </a:p>
        </p:txBody>
      </p:sp>
      <p:sp>
        <p:nvSpPr>
          <p:cNvPr id="26" name="Textfeld 25"/>
          <p:cNvSpPr txBox="1"/>
          <p:nvPr/>
        </p:nvSpPr>
        <p:spPr>
          <a:xfrm>
            <a:off x="2848357" y="2943924"/>
            <a:ext cx="65088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 smtClean="0">
                <a:solidFill>
                  <a:srgbClr val="777777"/>
                </a:solidFill>
                <a:latin typeface="Arial"/>
                <a:cs typeface="Arial"/>
              </a:rPr>
              <a:t>Dresden</a:t>
            </a:r>
          </a:p>
        </p:txBody>
      </p:sp>
      <p:sp>
        <p:nvSpPr>
          <p:cNvPr id="27" name="Textfeld 26"/>
          <p:cNvSpPr txBox="1"/>
          <p:nvPr/>
        </p:nvSpPr>
        <p:spPr>
          <a:xfrm>
            <a:off x="3323232" y="2534857"/>
            <a:ext cx="80968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 smtClean="0">
                <a:solidFill>
                  <a:srgbClr val="777777"/>
                </a:solidFill>
                <a:latin typeface="Arial"/>
                <a:cs typeface="Arial"/>
              </a:rPr>
              <a:t>Bautzen</a:t>
            </a:r>
          </a:p>
        </p:txBody>
      </p:sp>
      <p:sp>
        <p:nvSpPr>
          <p:cNvPr id="28" name="Textfeld 27"/>
          <p:cNvSpPr txBox="1"/>
          <p:nvPr/>
        </p:nvSpPr>
        <p:spPr>
          <a:xfrm>
            <a:off x="3760335" y="1644568"/>
            <a:ext cx="97599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 smtClean="0">
                <a:solidFill>
                  <a:srgbClr val="777777"/>
                </a:solidFill>
                <a:latin typeface="Arial"/>
                <a:cs typeface="Arial"/>
              </a:rPr>
              <a:t>Görlitz</a:t>
            </a:r>
          </a:p>
        </p:txBody>
      </p:sp>
      <p:sp>
        <p:nvSpPr>
          <p:cNvPr id="29" name="Textfeld 28"/>
          <p:cNvSpPr txBox="1"/>
          <p:nvPr/>
        </p:nvSpPr>
        <p:spPr>
          <a:xfrm>
            <a:off x="2385165" y="3559005"/>
            <a:ext cx="12564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 smtClean="0">
                <a:solidFill>
                  <a:srgbClr val="777777"/>
                </a:solidFill>
                <a:latin typeface="Arial"/>
                <a:cs typeface="Arial"/>
              </a:rPr>
              <a:t>Sächsische Schweiz – Osterzgebirge</a:t>
            </a:r>
          </a:p>
        </p:txBody>
      </p:sp>
      <p:sp>
        <p:nvSpPr>
          <p:cNvPr id="30" name="Textfeld 29"/>
          <p:cNvSpPr txBox="1"/>
          <p:nvPr/>
        </p:nvSpPr>
        <p:spPr>
          <a:xfrm>
            <a:off x="306644" y="4573995"/>
            <a:ext cx="67313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 smtClean="0">
                <a:solidFill>
                  <a:srgbClr val="777777"/>
                </a:solidFill>
                <a:latin typeface="Arial"/>
                <a:cs typeface="Arial"/>
              </a:rPr>
              <a:t>Vogtland</a:t>
            </a:r>
          </a:p>
        </p:txBody>
      </p:sp>
      <p:sp>
        <p:nvSpPr>
          <p:cNvPr id="31" name="Textfeld 30"/>
          <p:cNvSpPr txBox="1"/>
          <p:nvPr/>
        </p:nvSpPr>
        <p:spPr>
          <a:xfrm>
            <a:off x="1898416" y="1700808"/>
            <a:ext cx="89493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 smtClean="0">
                <a:solidFill>
                  <a:srgbClr val="777777"/>
                </a:solidFill>
                <a:latin typeface="Arial"/>
                <a:cs typeface="Arial"/>
              </a:rPr>
              <a:t>Nordsachsen</a:t>
            </a:r>
          </a:p>
        </p:txBody>
      </p:sp>
      <p:sp>
        <p:nvSpPr>
          <p:cNvPr id="33" name="Textfeld 32"/>
          <p:cNvSpPr txBox="1"/>
          <p:nvPr/>
        </p:nvSpPr>
        <p:spPr>
          <a:xfrm>
            <a:off x="1898501" y="2580826"/>
            <a:ext cx="110557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 smtClean="0">
                <a:solidFill>
                  <a:srgbClr val="777777"/>
                </a:solidFill>
                <a:latin typeface="Arial"/>
                <a:cs typeface="Arial"/>
              </a:rPr>
              <a:t>Meißen</a:t>
            </a:r>
          </a:p>
        </p:txBody>
      </p:sp>
      <p:sp>
        <p:nvSpPr>
          <p:cNvPr id="35" name="Freeform 5"/>
          <p:cNvSpPr>
            <a:spLocks noChangeAspect="1"/>
          </p:cNvSpPr>
          <p:nvPr/>
        </p:nvSpPr>
        <p:spPr bwMode="auto">
          <a:xfrm rot="14947397">
            <a:off x="1775990" y="3213698"/>
            <a:ext cx="455836" cy="504000"/>
          </a:xfrm>
          <a:custGeom>
            <a:avLst/>
            <a:gdLst>
              <a:gd name="T0" fmla="*/ 185 w 369"/>
              <a:gd name="T1" fmla="*/ 415 h 415"/>
              <a:gd name="T2" fmla="*/ 185 w 369"/>
              <a:gd name="T3" fmla="*/ 415 h 415"/>
              <a:gd name="T4" fmla="*/ 0 w 369"/>
              <a:gd name="T5" fmla="*/ 230 h 415"/>
              <a:gd name="T6" fmla="*/ 185 w 369"/>
              <a:gd name="T7" fmla="*/ 46 h 415"/>
              <a:gd name="T8" fmla="*/ 256 w 369"/>
              <a:gd name="T9" fmla="*/ 60 h 415"/>
              <a:gd name="T10" fmla="*/ 352 w 369"/>
              <a:gd name="T11" fmla="*/ 0 h 415"/>
              <a:gd name="T12" fmla="*/ 316 w 369"/>
              <a:gd name="T13" fmla="*/ 101 h 415"/>
              <a:gd name="T14" fmla="*/ 369 w 369"/>
              <a:gd name="T15" fmla="*/ 230 h 415"/>
              <a:gd name="T16" fmla="*/ 185 w 369"/>
              <a:gd name="T17" fmla="*/ 415 h 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9" h="415">
                <a:moveTo>
                  <a:pt x="185" y="415"/>
                </a:moveTo>
                <a:lnTo>
                  <a:pt x="185" y="415"/>
                </a:lnTo>
                <a:cubicBezTo>
                  <a:pt x="83" y="415"/>
                  <a:pt x="0" y="332"/>
                  <a:pt x="0" y="230"/>
                </a:cubicBezTo>
                <a:cubicBezTo>
                  <a:pt x="0" y="129"/>
                  <a:pt x="83" y="46"/>
                  <a:pt x="185" y="46"/>
                </a:cubicBezTo>
                <a:cubicBezTo>
                  <a:pt x="209" y="46"/>
                  <a:pt x="233" y="51"/>
                  <a:pt x="256" y="60"/>
                </a:cubicBezTo>
                <a:lnTo>
                  <a:pt x="352" y="0"/>
                </a:lnTo>
                <a:lnTo>
                  <a:pt x="316" y="101"/>
                </a:lnTo>
                <a:cubicBezTo>
                  <a:pt x="350" y="136"/>
                  <a:pt x="369" y="182"/>
                  <a:pt x="369" y="230"/>
                </a:cubicBezTo>
                <a:cubicBezTo>
                  <a:pt x="369" y="332"/>
                  <a:pt x="286" y="415"/>
                  <a:pt x="185" y="415"/>
                </a:cubicBezTo>
                <a:close/>
              </a:path>
            </a:pathLst>
          </a:custGeom>
          <a:solidFill>
            <a:srgbClr val="FEFEFE"/>
          </a:solidFill>
          <a:ln w="6350">
            <a:solidFill>
              <a:srgbClr val="777777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6" name="Freeform 5"/>
          <p:cNvSpPr>
            <a:spLocks noChangeAspect="1"/>
          </p:cNvSpPr>
          <p:nvPr/>
        </p:nvSpPr>
        <p:spPr bwMode="auto">
          <a:xfrm rot="13167248">
            <a:off x="2921313" y="2512857"/>
            <a:ext cx="455836" cy="504000"/>
          </a:xfrm>
          <a:custGeom>
            <a:avLst/>
            <a:gdLst>
              <a:gd name="T0" fmla="*/ 185 w 369"/>
              <a:gd name="T1" fmla="*/ 415 h 415"/>
              <a:gd name="T2" fmla="*/ 185 w 369"/>
              <a:gd name="T3" fmla="*/ 415 h 415"/>
              <a:gd name="T4" fmla="*/ 0 w 369"/>
              <a:gd name="T5" fmla="*/ 230 h 415"/>
              <a:gd name="T6" fmla="*/ 185 w 369"/>
              <a:gd name="T7" fmla="*/ 46 h 415"/>
              <a:gd name="T8" fmla="*/ 256 w 369"/>
              <a:gd name="T9" fmla="*/ 60 h 415"/>
              <a:gd name="T10" fmla="*/ 352 w 369"/>
              <a:gd name="T11" fmla="*/ 0 h 415"/>
              <a:gd name="T12" fmla="*/ 316 w 369"/>
              <a:gd name="T13" fmla="*/ 101 h 415"/>
              <a:gd name="T14" fmla="*/ 369 w 369"/>
              <a:gd name="T15" fmla="*/ 230 h 415"/>
              <a:gd name="T16" fmla="*/ 185 w 369"/>
              <a:gd name="T17" fmla="*/ 415 h 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9" h="415">
                <a:moveTo>
                  <a:pt x="185" y="415"/>
                </a:moveTo>
                <a:lnTo>
                  <a:pt x="185" y="415"/>
                </a:lnTo>
                <a:cubicBezTo>
                  <a:pt x="83" y="415"/>
                  <a:pt x="0" y="332"/>
                  <a:pt x="0" y="230"/>
                </a:cubicBezTo>
                <a:cubicBezTo>
                  <a:pt x="0" y="129"/>
                  <a:pt x="83" y="46"/>
                  <a:pt x="185" y="46"/>
                </a:cubicBezTo>
                <a:cubicBezTo>
                  <a:pt x="209" y="46"/>
                  <a:pt x="233" y="51"/>
                  <a:pt x="256" y="60"/>
                </a:cubicBezTo>
                <a:lnTo>
                  <a:pt x="352" y="0"/>
                </a:lnTo>
                <a:lnTo>
                  <a:pt x="316" y="101"/>
                </a:lnTo>
                <a:cubicBezTo>
                  <a:pt x="350" y="136"/>
                  <a:pt x="369" y="182"/>
                  <a:pt x="369" y="230"/>
                </a:cubicBezTo>
                <a:cubicBezTo>
                  <a:pt x="369" y="332"/>
                  <a:pt x="286" y="415"/>
                  <a:pt x="185" y="415"/>
                </a:cubicBezTo>
                <a:close/>
              </a:path>
            </a:pathLst>
          </a:custGeom>
          <a:solidFill>
            <a:srgbClr val="FEFEFE"/>
          </a:solidFill>
          <a:ln w="6350">
            <a:solidFill>
              <a:srgbClr val="777777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7" name="Freeform 5"/>
          <p:cNvSpPr>
            <a:spLocks noChangeAspect="1"/>
          </p:cNvSpPr>
          <p:nvPr/>
        </p:nvSpPr>
        <p:spPr bwMode="auto">
          <a:xfrm rot="2015408">
            <a:off x="428563" y="2209861"/>
            <a:ext cx="455836" cy="504000"/>
          </a:xfrm>
          <a:custGeom>
            <a:avLst/>
            <a:gdLst>
              <a:gd name="T0" fmla="*/ 185 w 369"/>
              <a:gd name="T1" fmla="*/ 415 h 415"/>
              <a:gd name="T2" fmla="*/ 185 w 369"/>
              <a:gd name="T3" fmla="*/ 415 h 415"/>
              <a:gd name="T4" fmla="*/ 0 w 369"/>
              <a:gd name="T5" fmla="*/ 230 h 415"/>
              <a:gd name="T6" fmla="*/ 185 w 369"/>
              <a:gd name="T7" fmla="*/ 46 h 415"/>
              <a:gd name="T8" fmla="*/ 256 w 369"/>
              <a:gd name="T9" fmla="*/ 60 h 415"/>
              <a:gd name="T10" fmla="*/ 352 w 369"/>
              <a:gd name="T11" fmla="*/ 0 h 415"/>
              <a:gd name="T12" fmla="*/ 316 w 369"/>
              <a:gd name="T13" fmla="*/ 101 h 415"/>
              <a:gd name="T14" fmla="*/ 369 w 369"/>
              <a:gd name="T15" fmla="*/ 230 h 415"/>
              <a:gd name="T16" fmla="*/ 185 w 369"/>
              <a:gd name="T17" fmla="*/ 415 h 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9" h="415">
                <a:moveTo>
                  <a:pt x="185" y="415"/>
                </a:moveTo>
                <a:lnTo>
                  <a:pt x="185" y="415"/>
                </a:lnTo>
                <a:cubicBezTo>
                  <a:pt x="83" y="415"/>
                  <a:pt x="0" y="332"/>
                  <a:pt x="0" y="230"/>
                </a:cubicBezTo>
                <a:cubicBezTo>
                  <a:pt x="0" y="129"/>
                  <a:pt x="83" y="46"/>
                  <a:pt x="185" y="46"/>
                </a:cubicBezTo>
                <a:cubicBezTo>
                  <a:pt x="209" y="46"/>
                  <a:pt x="233" y="51"/>
                  <a:pt x="256" y="60"/>
                </a:cubicBezTo>
                <a:lnTo>
                  <a:pt x="352" y="0"/>
                </a:lnTo>
                <a:lnTo>
                  <a:pt x="316" y="101"/>
                </a:lnTo>
                <a:cubicBezTo>
                  <a:pt x="350" y="136"/>
                  <a:pt x="369" y="182"/>
                  <a:pt x="369" y="230"/>
                </a:cubicBezTo>
                <a:cubicBezTo>
                  <a:pt x="369" y="332"/>
                  <a:pt x="286" y="415"/>
                  <a:pt x="185" y="415"/>
                </a:cubicBezTo>
                <a:close/>
              </a:path>
            </a:pathLst>
          </a:custGeom>
          <a:solidFill>
            <a:srgbClr val="FEFEFE"/>
          </a:solidFill>
          <a:ln w="6350">
            <a:solidFill>
              <a:srgbClr val="777777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9" name="Ellipse 78"/>
          <p:cNvSpPr>
            <a:spLocks noChangeAspect="1"/>
          </p:cNvSpPr>
          <p:nvPr/>
        </p:nvSpPr>
        <p:spPr>
          <a:xfrm>
            <a:off x="3369053" y="2070607"/>
            <a:ext cx="452647" cy="452647"/>
          </a:xfrm>
          <a:prstGeom prst="ellipse">
            <a:avLst/>
          </a:prstGeom>
          <a:solidFill>
            <a:schemeClr val="bg1"/>
          </a:solidFill>
          <a:ln w="6350">
            <a:solidFill>
              <a:srgbClr val="7777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008"/>
          </a:p>
        </p:txBody>
      </p:sp>
      <p:sp>
        <p:nvSpPr>
          <p:cNvPr id="77" name="Ellipse 76"/>
          <p:cNvSpPr>
            <a:spLocks noChangeAspect="1"/>
          </p:cNvSpPr>
          <p:nvPr/>
        </p:nvSpPr>
        <p:spPr>
          <a:xfrm>
            <a:off x="4012004" y="1869568"/>
            <a:ext cx="452647" cy="452647"/>
          </a:xfrm>
          <a:prstGeom prst="ellipse">
            <a:avLst/>
          </a:prstGeom>
          <a:solidFill>
            <a:schemeClr val="bg1"/>
          </a:solidFill>
          <a:ln w="6350">
            <a:solidFill>
              <a:srgbClr val="7777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008"/>
          </a:p>
        </p:txBody>
      </p:sp>
      <p:sp>
        <p:nvSpPr>
          <p:cNvPr id="75" name="Ellipse 74"/>
          <p:cNvSpPr>
            <a:spLocks noChangeAspect="1"/>
          </p:cNvSpPr>
          <p:nvPr/>
        </p:nvSpPr>
        <p:spPr>
          <a:xfrm>
            <a:off x="2224687" y="2118297"/>
            <a:ext cx="452647" cy="452647"/>
          </a:xfrm>
          <a:prstGeom prst="ellipse">
            <a:avLst/>
          </a:prstGeom>
          <a:solidFill>
            <a:schemeClr val="bg1"/>
          </a:solidFill>
          <a:ln w="6350">
            <a:solidFill>
              <a:srgbClr val="7777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008"/>
          </a:p>
        </p:txBody>
      </p:sp>
      <p:sp>
        <p:nvSpPr>
          <p:cNvPr id="73" name="Ellipse 72"/>
          <p:cNvSpPr>
            <a:spLocks noChangeAspect="1"/>
          </p:cNvSpPr>
          <p:nvPr/>
        </p:nvSpPr>
        <p:spPr>
          <a:xfrm>
            <a:off x="1551262" y="1722155"/>
            <a:ext cx="452647" cy="452647"/>
          </a:xfrm>
          <a:prstGeom prst="ellipse">
            <a:avLst/>
          </a:prstGeom>
          <a:solidFill>
            <a:schemeClr val="bg1"/>
          </a:solidFill>
          <a:ln w="6350">
            <a:solidFill>
              <a:srgbClr val="7777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008"/>
          </a:p>
        </p:txBody>
      </p:sp>
      <p:sp>
        <p:nvSpPr>
          <p:cNvPr id="71" name="Ellipse 70"/>
          <p:cNvSpPr>
            <a:spLocks noChangeAspect="1"/>
          </p:cNvSpPr>
          <p:nvPr/>
        </p:nvSpPr>
        <p:spPr>
          <a:xfrm>
            <a:off x="1667404" y="2588797"/>
            <a:ext cx="452647" cy="452647"/>
          </a:xfrm>
          <a:prstGeom prst="ellipse">
            <a:avLst/>
          </a:prstGeom>
          <a:solidFill>
            <a:schemeClr val="bg1"/>
          </a:solidFill>
          <a:ln w="6350">
            <a:solidFill>
              <a:srgbClr val="7777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008"/>
          </a:p>
        </p:txBody>
      </p:sp>
      <p:sp>
        <p:nvSpPr>
          <p:cNvPr id="72" name="Textfeld 71"/>
          <p:cNvSpPr txBox="1"/>
          <p:nvPr/>
        </p:nvSpPr>
        <p:spPr>
          <a:xfrm>
            <a:off x="1603046" y="2691689"/>
            <a:ext cx="581362" cy="246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459029"/>
            <a:r>
              <a:rPr lang="de-DE" sz="1004" b="1" dirty="0" smtClean="0">
                <a:solidFill>
                  <a:srgbClr val="E2001A"/>
                </a:solidFill>
                <a:latin typeface="Arial"/>
                <a:cs typeface="Arial"/>
              </a:rPr>
              <a:t>5,8 </a:t>
            </a:r>
            <a:r>
              <a:rPr lang="de-DE" sz="700" b="1" dirty="0" smtClean="0">
                <a:solidFill>
                  <a:srgbClr val="E2001A"/>
                </a:solidFill>
                <a:latin typeface="Arial"/>
                <a:cs typeface="Arial"/>
              </a:rPr>
              <a:t>%</a:t>
            </a:r>
            <a:endParaRPr lang="de-DE" sz="700" dirty="0">
              <a:solidFill>
                <a:srgbClr val="E2001A"/>
              </a:solidFill>
              <a:latin typeface="Arial"/>
              <a:cs typeface="Arial"/>
            </a:endParaRPr>
          </a:p>
        </p:txBody>
      </p:sp>
      <p:sp>
        <p:nvSpPr>
          <p:cNvPr id="69" name="Ellipse 68"/>
          <p:cNvSpPr>
            <a:spLocks noChangeAspect="1"/>
          </p:cNvSpPr>
          <p:nvPr/>
        </p:nvSpPr>
        <p:spPr>
          <a:xfrm>
            <a:off x="981407" y="2532103"/>
            <a:ext cx="452647" cy="452647"/>
          </a:xfrm>
          <a:prstGeom prst="ellipse">
            <a:avLst/>
          </a:prstGeom>
          <a:solidFill>
            <a:schemeClr val="bg1"/>
          </a:solidFill>
          <a:ln w="6350">
            <a:solidFill>
              <a:srgbClr val="7777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008"/>
          </a:p>
        </p:txBody>
      </p:sp>
      <p:sp>
        <p:nvSpPr>
          <p:cNvPr id="65" name="Ellipse 64"/>
          <p:cNvSpPr>
            <a:spLocks noChangeAspect="1"/>
          </p:cNvSpPr>
          <p:nvPr/>
        </p:nvSpPr>
        <p:spPr>
          <a:xfrm>
            <a:off x="435906" y="4090588"/>
            <a:ext cx="452647" cy="452647"/>
          </a:xfrm>
          <a:prstGeom prst="ellipse">
            <a:avLst/>
          </a:prstGeom>
          <a:solidFill>
            <a:schemeClr val="bg1"/>
          </a:solidFill>
          <a:ln w="6350">
            <a:solidFill>
              <a:srgbClr val="7777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008"/>
          </a:p>
        </p:txBody>
      </p:sp>
      <p:sp>
        <p:nvSpPr>
          <p:cNvPr id="63" name="Ellipse 62"/>
          <p:cNvSpPr>
            <a:spLocks noChangeAspect="1"/>
          </p:cNvSpPr>
          <p:nvPr/>
        </p:nvSpPr>
        <p:spPr>
          <a:xfrm>
            <a:off x="1308669" y="3783116"/>
            <a:ext cx="452647" cy="452647"/>
          </a:xfrm>
          <a:prstGeom prst="ellipse">
            <a:avLst/>
          </a:prstGeom>
          <a:solidFill>
            <a:schemeClr val="bg1"/>
          </a:solidFill>
          <a:ln w="6350">
            <a:solidFill>
              <a:srgbClr val="7777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008"/>
          </a:p>
        </p:txBody>
      </p:sp>
      <p:sp>
        <p:nvSpPr>
          <p:cNvPr id="61" name="Ellipse 60"/>
          <p:cNvSpPr>
            <a:spLocks noChangeAspect="1"/>
          </p:cNvSpPr>
          <p:nvPr/>
        </p:nvSpPr>
        <p:spPr>
          <a:xfrm>
            <a:off x="2518301" y="3115962"/>
            <a:ext cx="452647" cy="452647"/>
          </a:xfrm>
          <a:prstGeom prst="ellipse">
            <a:avLst/>
          </a:prstGeom>
          <a:solidFill>
            <a:schemeClr val="bg1"/>
          </a:solidFill>
          <a:ln w="6350">
            <a:solidFill>
              <a:srgbClr val="7777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008"/>
          </a:p>
        </p:txBody>
      </p:sp>
      <p:sp>
        <p:nvSpPr>
          <p:cNvPr id="171" name="Ellipse 170"/>
          <p:cNvSpPr>
            <a:spLocks noChangeAspect="1"/>
          </p:cNvSpPr>
          <p:nvPr/>
        </p:nvSpPr>
        <p:spPr>
          <a:xfrm>
            <a:off x="814636" y="3183715"/>
            <a:ext cx="452647" cy="452647"/>
          </a:xfrm>
          <a:prstGeom prst="ellipse">
            <a:avLst/>
          </a:prstGeom>
          <a:solidFill>
            <a:schemeClr val="bg1"/>
          </a:solidFill>
          <a:ln w="6350">
            <a:solidFill>
              <a:srgbClr val="7777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008"/>
          </a:p>
        </p:txBody>
      </p:sp>
      <p:sp>
        <p:nvSpPr>
          <p:cNvPr id="185" name="Textfeld 184"/>
          <p:cNvSpPr txBox="1"/>
          <p:nvPr/>
        </p:nvSpPr>
        <p:spPr>
          <a:xfrm>
            <a:off x="750278" y="3286436"/>
            <a:ext cx="581362" cy="247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9029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de-DE" sz="1004" b="1" dirty="0" smtClean="0">
                <a:solidFill>
                  <a:srgbClr val="E2001A"/>
                </a:solidFill>
                <a:latin typeface="Arial"/>
                <a:cs typeface="Arial"/>
              </a:rPr>
              <a:t>5,3 </a:t>
            </a:r>
            <a:r>
              <a:rPr lang="de-DE" sz="700" b="1" dirty="0" smtClean="0">
                <a:solidFill>
                  <a:srgbClr val="E2001A"/>
                </a:solidFill>
                <a:latin typeface="Arial"/>
                <a:cs typeface="Arial"/>
              </a:rPr>
              <a:t>%</a:t>
            </a:r>
            <a:endParaRPr lang="de-DE" sz="700" dirty="0">
              <a:solidFill>
                <a:srgbClr val="E2001A"/>
              </a:solidFill>
              <a:latin typeface="Arial"/>
              <a:cs typeface="Arial"/>
            </a:endParaRPr>
          </a:p>
        </p:txBody>
      </p:sp>
      <p:sp>
        <p:nvSpPr>
          <p:cNvPr id="186" name="Textfeld 185"/>
          <p:cNvSpPr txBox="1"/>
          <p:nvPr/>
        </p:nvSpPr>
        <p:spPr>
          <a:xfrm>
            <a:off x="917049" y="2634824"/>
            <a:ext cx="581362" cy="247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9029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de-DE" sz="1004" b="1" dirty="0" smtClean="0">
                <a:solidFill>
                  <a:srgbClr val="E2001A"/>
                </a:solidFill>
                <a:latin typeface="Arial"/>
                <a:cs typeface="Arial"/>
              </a:rPr>
              <a:t>5,9 </a:t>
            </a:r>
            <a:r>
              <a:rPr lang="de-DE" sz="700" b="1" dirty="0" smtClean="0">
                <a:solidFill>
                  <a:srgbClr val="E2001A"/>
                </a:solidFill>
                <a:latin typeface="Arial"/>
                <a:cs typeface="Arial"/>
              </a:rPr>
              <a:t>%</a:t>
            </a:r>
            <a:endParaRPr lang="de-DE" sz="700" dirty="0">
              <a:solidFill>
                <a:srgbClr val="E2001A"/>
              </a:solidFill>
              <a:latin typeface="Arial"/>
              <a:cs typeface="Arial"/>
            </a:endParaRPr>
          </a:p>
        </p:txBody>
      </p:sp>
      <p:sp>
        <p:nvSpPr>
          <p:cNvPr id="220" name="Textfeld 219"/>
          <p:cNvSpPr txBox="1"/>
          <p:nvPr/>
        </p:nvSpPr>
        <p:spPr>
          <a:xfrm>
            <a:off x="1486904" y="1824876"/>
            <a:ext cx="581362" cy="247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9029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de-DE" sz="1004" b="1" dirty="0" smtClean="0">
                <a:solidFill>
                  <a:srgbClr val="E2001A"/>
                </a:solidFill>
                <a:latin typeface="Arial"/>
                <a:cs typeface="Arial"/>
              </a:rPr>
              <a:t>7,6 </a:t>
            </a:r>
            <a:r>
              <a:rPr lang="de-DE" sz="700" b="1" dirty="0" smtClean="0">
                <a:solidFill>
                  <a:srgbClr val="E2001A"/>
                </a:solidFill>
                <a:latin typeface="Arial"/>
                <a:cs typeface="Arial"/>
              </a:rPr>
              <a:t>%</a:t>
            </a:r>
            <a:endParaRPr lang="de-DE" sz="700" dirty="0">
              <a:solidFill>
                <a:srgbClr val="E2001A"/>
              </a:solidFill>
              <a:latin typeface="Arial"/>
              <a:cs typeface="Arial"/>
            </a:endParaRPr>
          </a:p>
        </p:txBody>
      </p:sp>
      <p:sp>
        <p:nvSpPr>
          <p:cNvPr id="230" name="Textfeld 229"/>
          <p:cNvSpPr txBox="1"/>
          <p:nvPr/>
        </p:nvSpPr>
        <p:spPr>
          <a:xfrm>
            <a:off x="2160329" y="2221189"/>
            <a:ext cx="581362" cy="246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459029"/>
            <a:r>
              <a:rPr lang="de-DE" sz="1004" b="1" dirty="0" smtClean="0">
                <a:solidFill>
                  <a:srgbClr val="E2001A"/>
                </a:solidFill>
                <a:latin typeface="Arial"/>
                <a:cs typeface="Arial"/>
              </a:rPr>
              <a:t>6,4 </a:t>
            </a:r>
            <a:r>
              <a:rPr lang="de-DE" sz="700" b="1" dirty="0" smtClean="0">
                <a:solidFill>
                  <a:srgbClr val="E2001A"/>
                </a:solidFill>
                <a:latin typeface="Arial"/>
                <a:cs typeface="Arial"/>
              </a:rPr>
              <a:t>%</a:t>
            </a:r>
            <a:endParaRPr lang="de-DE" sz="700" dirty="0">
              <a:solidFill>
                <a:srgbClr val="E2001A"/>
              </a:solidFill>
              <a:latin typeface="Arial"/>
              <a:cs typeface="Arial"/>
            </a:endParaRPr>
          </a:p>
        </p:txBody>
      </p:sp>
      <p:sp>
        <p:nvSpPr>
          <p:cNvPr id="231" name="Textfeld 230"/>
          <p:cNvSpPr txBox="1"/>
          <p:nvPr/>
        </p:nvSpPr>
        <p:spPr>
          <a:xfrm>
            <a:off x="3304695" y="2173499"/>
            <a:ext cx="581362" cy="246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459029"/>
            <a:r>
              <a:rPr lang="de-DE" sz="1004" b="1" dirty="0" smtClean="0">
                <a:solidFill>
                  <a:srgbClr val="E2001A"/>
                </a:solidFill>
                <a:latin typeface="Arial"/>
                <a:cs typeface="Arial"/>
              </a:rPr>
              <a:t>6,1 </a:t>
            </a:r>
            <a:r>
              <a:rPr lang="de-DE" sz="700" b="1" dirty="0" smtClean="0">
                <a:solidFill>
                  <a:srgbClr val="E2001A"/>
                </a:solidFill>
                <a:latin typeface="Arial"/>
                <a:cs typeface="Arial"/>
              </a:rPr>
              <a:t>%</a:t>
            </a:r>
            <a:endParaRPr lang="de-DE" sz="700" dirty="0">
              <a:solidFill>
                <a:srgbClr val="E2001A"/>
              </a:solidFill>
              <a:latin typeface="Arial"/>
              <a:cs typeface="Arial"/>
            </a:endParaRPr>
          </a:p>
        </p:txBody>
      </p:sp>
      <p:sp>
        <p:nvSpPr>
          <p:cNvPr id="232" name="Textfeld 231"/>
          <p:cNvSpPr txBox="1"/>
          <p:nvPr/>
        </p:nvSpPr>
        <p:spPr>
          <a:xfrm>
            <a:off x="3947646" y="1972460"/>
            <a:ext cx="581362" cy="246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459029"/>
            <a:r>
              <a:rPr lang="de-DE" sz="1004" b="1" dirty="0" smtClean="0">
                <a:solidFill>
                  <a:srgbClr val="E2001A"/>
                </a:solidFill>
                <a:latin typeface="Arial"/>
                <a:cs typeface="Arial"/>
              </a:rPr>
              <a:t>9,5 </a:t>
            </a:r>
            <a:r>
              <a:rPr lang="de-DE" sz="700" b="1" dirty="0" smtClean="0">
                <a:solidFill>
                  <a:srgbClr val="E2001A"/>
                </a:solidFill>
                <a:latin typeface="Arial"/>
                <a:cs typeface="Arial"/>
              </a:rPr>
              <a:t>%</a:t>
            </a:r>
            <a:endParaRPr lang="de-DE" sz="700" dirty="0">
              <a:solidFill>
                <a:srgbClr val="E2001A"/>
              </a:solidFill>
              <a:latin typeface="Arial"/>
              <a:cs typeface="Arial"/>
            </a:endParaRPr>
          </a:p>
        </p:txBody>
      </p:sp>
      <p:sp>
        <p:nvSpPr>
          <p:cNvPr id="233" name="Textfeld 232"/>
          <p:cNvSpPr txBox="1"/>
          <p:nvPr/>
        </p:nvSpPr>
        <p:spPr>
          <a:xfrm>
            <a:off x="2458642" y="3222973"/>
            <a:ext cx="581362" cy="246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459029"/>
            <a:r>
              <a:rPr lang="de-DE" sz="1004" b="1" dirty="0" smtClean="0">
                <a:solidFill>
                  <a:srgbClr val="E2001A"/>
                </a:solidFill>
                <a:latin typeface="Arial"/>
                <a:cs typeface="Arial"/>
              </a:rPr>
              <a:t>5,</a:t>
            </a:r>
            <a:r>
              <a:rPr lang="de-DE" sz="1004" b="1" dirty="0" smtClean="0">
                <a:solidFill>
                  <a:srgbClr val="E2001A"/>
                </a:solidFill>
                <a:latin typeface="Arial"/>
                <a:cs typeface="Arial"/>
              </a:rPr>
              <a:t>7 </a:t>
            </a:r>
            <a:r>
              <a:rPr lang="de-DE" sz="700" b="1" dirty="0" smtClean="0">
                <a:solidFill>
                  <a:srgbClr val="E2001A"/>
                </a:solidFill>
                <a:latin typeface="Arial"/>
                <a:cs typeface="Arial"/>
              </a:rPr>
              <a:t>%</a:t>
            </a:r>
            <a:endParaRPr lang="de-DE" sz="700" dirty="0">
              <a:solidFill>
                <a:srgbClr val="E2001A"/>
              </a:solidFill>
              <a:latin typeface="Arial"/>
              <a:cs typeface="Arial"/>
            </a:endParaRPr>
          </a:p>
        </p:txBody>
      </p:sp>
      <p:sp>
        <p:nvSpPr>
          <p:cNvPr id="234" name="Textfeld 233"/>
          <p:cNvSpPr txBox="1"/>
          <p:nvPr/>
        </p:nvSpPr>
        <p:spPr>
          <a:xfrm>
            <a:off x="1244311" y="3886008"/>
            <a:ext cx="581362" cy="246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459029"/>
            <a:r>
              <a:rPr lang="de-DE" sz="1004" b="1" dirty="0" smtClean="0">
                <a:solidFill>
                  <a:srgbClr val="E2001A"/>
                </a:solidFill>
                <a:latin typeface="Arial"/>
                <a:cs typeface="Arial"/>
              </a:rPr>
              <a:t>5,3 </a:t>
            </a:r>
            <a:r>
              <a:rPr lang="de-DE" sz="700" b="1" dirty="0" smtClean="0">
                <a:solidFill>
                  <a:srgbClr val="E2001A"/>
                </a:solidFill>
                <a:latin typeface="Arial"/>
                <a:cs typeface="Arial"/>
              </a:rPr>
              <a:t>%</a:t>
            </a:r>
            <a:endParaRPr lang="de-DE" sz="700" dirty="0">
              <a:solidFill>
                <a:srgbClr val="E2001A"/>
              </a:solidFill>
              <a:latin typeface="Arial"/>
              <a:cs typeface="Arial"/>
            </a:endParaRPr>
          </a:p>
        </p:txBody>
      </p:sp>
      <p:sp>
        <p:nvSpPr>
          <p:cNvPr id="235" name="Textfeld 234"/>
          <p:cNvSpPr txBox="1"/>
          <p:nvPr/>
        </p:nvSpPr>
        <p:spPr>
          <a:xfrm>
            <a:off x="371548" y="4193480"/>
            <a:ext cx="581362" cy="246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459029"/>
            <a:r>
              <a:rPr lang="de-DE" sz="1004" b="1" dirty="0" smtClean="0">
                <a:solidFill>
                  <a:srgbClr val="E2001A"/>
                </a:solidFill>
                <a:latin typeface="Arial"/>
                <a:cs typeface="Arial"/>
              </a:rPr>
              <a:t>5,9 </a:t>
            </a:r>
            <a:r>
              <a:rPr lang="de-DE" sz="700" b="1" dirty="0" smtClean="0">
                <a:solidFill>
                  <a:srgbClr val="E2001A"/>
                </a:solidFill>
                <a:latin typeface="Arial"/>
                <a:cs typeface="Arial"/>
              </a:rPr>
              <a:t>%</a:t>
            </a:r>
            <a:endParaRPr lang="de-DE" sz="700" dirty="0">
              <a:solidFill>
                <a:srgbClr val="E2001A"/>
              </a:solidFill>
              <a:latin typeface="Arial"/>
              <a:cs typeface="Arial"/>
            </a:endParaRPr>
          </a:p>
        </p:txBody>
      </p:sp>
      <p:sp>
        <p:nvSpPr>
          <p:cNvPr id="236" name="Textfeld 235"/>
          <p:cNvSpPr txBox="1"/>
          <p:nvPr/>
        </p:nvSpPr>
        <p:spPr>
          <a:xfrm>
            <a:off x="360771" y="2356860"/>
            <a:ext cx="581362" cy="246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9029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de-DE" sz="1004" b="1" dirty="0" smtClean="0">
                <a:solidFill>
                  <a:srgbClr val="E2001A"/>
                </a:solidFill>
                <a:latin typeface="Arial"/>
                <a:cs typeface="Arial"/>
              </a:rPr>
              <a:t>7,3 </a:t>
            </a:r>
            <a:r>
              <a:rPr lang="de-DE" sz="700" b="1" dirty="0" smtClean="0">
                <a:solidFill>
                  <a:srgbClr val="E2001A"/>
                </a:solidFill>
                <a:latin typeface="Arial"/>
                <a:cs typeface="Arial"/>
              </a:rPr>
              <a:t>%</a:t>
            </a:r>
            <a:endParaRPr lang="de-DE" sz="700" dirty="0">
              <a:solidFill>
                <a:srgbClr val="E2001A"/>
              </a:solidFill>
              <a:latin typeface="Arial"/>
              <a:cs typeface="Arial"/>
            </a:endParaRPr>
          </a:p>
        </p:txBody>
      </p:sp>
      <p:sp>
        <p:nvSpPr>
          <p:cNvPr id="238" name="Textfeld 237"/>
          <p:cNvSpPr txBox="1"/>
          <p:nvPr/>
        </p:nvSpPr>
        <p:spPr>
          <a:xfrm>
            <a:off x="1753411" y="3350373"/>
            <a:ext cx="581362" cy="247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9029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de-DE" sz="1004" b="1" dirty="0" smtClean="0">
                <a:solidFill>
                  <a:srgbClr val="E2001A"/>
                </a:solidFill>
                <a:latin typeface="Arial"/>
                <a:cs typeface="Arial"/>
              </a:rPr>
              <a:t>7,5 </a:t>
            </a:r>
            <a:r>
              <a:rPr lang="de-DE" sz="700" b="1" dirty="0" smtClean="0">
                <a:solidFill>
                  <a:srgbClr val="E2001A"/>
                </a:solidFill>
                <a:latin typeface="Arial"/>
                <a:cs typeface="Arial"/>
              </a:rPr>
              <a:t>%</a:t>
            </a:r>
            <a:endParaRPr lang="de-DE" sz="700" dirty="0">
              <a:solidFill>
                <a:srgbClr val="E2001A"/>
              </a:solidFill>
              <a:latin typeface="Arial"/>
              <a:cs typeface="Arial"/>
            </a:endParaRPr>
          </a:p>
        </p:txBody>
      </p:sp>
      <p:sp>
        <p:nvSpPr>
          <p:cNvPr id="239" name="Textfeld 238"/>
          <p:cNvSpPr txBox="1"/>
          <p:nvPr/>
        </p:nvSpPr>
        <p:spPr>
          <a:xfrm>
            <a:off x="2883403" y="2620675"/>
            <a:ext cx="581362" cy="246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459029"/>
            <a:r>
              <a:rPr lang="de-DE" sz="1004" b="1" dirty="0" smtClean="0">
                <a:solidFill>
                  <a:srgbClr val="E2001A"/>
                </a:solidFill>
                <a:latin typeface="Arial"/>
                <a:cs typeface="Arial"/>
              </a:rPr>
              <a:t>6,4 </a:t>
            </a:r>
            <a:r>
              <a:rPr lang="de-DE" sz="700" b="1" dirty="0" smtClean="0">
                <a:solidFill>
                  <a:srgbClr val="E2001A"/>
                </a:solidFill>
                <a:latin typeface="Arial"/>
                <a:cs typeface="Arial"/>
              </a:rPr>
              <a:t>%</a:t>
            </a:r>
            <a:endParaRPr lang="de-DE" sz="700" dirty="0">
              <a:solidFill>
                <a:srgbClr val="E2001A"/>
              </a:solidFill>
              <a:latin typeface="Arial"/>
              <a:cs typeface="Arial"/>
            </a:endParaRPr>
          </a:p>
        </p:txBody>
      </p:sp>
      <p:pic>
        <p:nvPicPr>
          <p:cNvPr id="96" name="Bild 3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2124000"/>
            <a:ext cx="549205" cy="702693"/>
          </a:xfrm>
          <a:prstGeom prst="rect">
            <a:avLst/>
          </a:prstGeom>
        </p:spPr>
      </p:pic>
      <p:pic>
        <p:nvPicPr>
          <p:cNvPr id="97" name="Bild 2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832" y="4464024"/>
            <a:ext cx="556754" cy="620023"/>
          </a:xfrm>
          <a:prstGeom prst="rect">
            <a:avLst/>
          </a:prstGeom>
        </p:spPr>
      </p:pic>
      <p:pic>
        <p:nvPicPr>
          <p:cNvPr id="98" name="Bild 2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711" y="3311896"/>
            <a:ext cx="556756" cy="620024"/>
          </a:xfrm>
          <a:prstGeom prst="rect">
            <a:avLst/>
          </a:prstGeom>
        </p:spPr>
      </p:pic>
      <p:cxnSp>
        <p:nvCxnSpPr>
          <p:cNvPr id="115" name="Gerade Verbindung 282"/>
          <p:cNvCxnSpPr/>
          <p:nvPr/>
        </p:nvCxnSpPr>
        <p:spPr>
          <a:xfrm>
            <a:off x="4770050" y="5273917"/>
            <a:ext cx="3906844" cy="0"/>
          </a:xfrm>
          <a:prstGeom prst="line">
            <a:avLst/>
          </a:prstGeom>
          <a:ln w="9525" cmpd="sng">
            <a:solidFill>
              <a:srgbClr val="8E8E8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6" name="Textfeld 115"/>
          <p:cNvSpPr txBox="1"/>
          <p:nvPr/>
        </p:nvSpPr>
        <p:spPr>
          <a:xfrm>
            <a:off x="4680000" y="5296971"/>
            <a:ext cx="217067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b="1" dirty="0" smtClean="0">
                <a:latin typeface="Arial"/>
                <a:cs typeface="Arial"/>
              </a:rPr>
              <a:t>Wachstumsbranchen</a:t>
            </a:r>
            <a:endParaRPr lang="de-DE" sz="800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7" name="Textfeld 116"/>
          <p:cNvSpPr txBox="1"/>
          <p:nvPr/>
        </p:nvSpPr>
        <p:spPr>
          <a:xfrm>
            <a:off x="4139952" y="5871890"/>
            <a:ext cx="23016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459029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de-DE" b="1" dirty="0" smtClean="0">
                <a:solidFill>
                  <a:srgbClr val="777777"/>
                </a:solidFill>
                <a:latin typeface="Arial"/>
                <a:cs typeface="Arial"/>
              </a:rPr>
              <a:t>Sozialwesen</a:t>
            </a:r>
            <a:endParaRPr lang="de-DE" b="1" dirty="0">
              <a:solidFill>
                <a:srgbClr val="777777"/>
              </a:solidFill>
              <a:latin typeface="Arial"/>
              <a:cs typeface="Arial"/>
            </a:endParaRPr>
          </a:p>
        </p:txBody>
      </p:sp>
      <p:sp>
        <p:nvSpPr>
          <p:cNvPr id="123" name="Textfeld 122"/>
          <p:cNvSpPr txBox="1"/>
          <p:nvPr/>
        </p:nvSpPr>
        <p:spPr>
          <a:xfrm>
            <a:off x="6589541" y="5684541"/>
            <a:ext cx="2603172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9029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de-DE" sz="1300" b="1" dirty="0" smtClean="0">
                <a:solidFill>
                  <a:srgbClr val="777777"/>
                </a:solidFill>
                <a:latin typeface="Arial"/>
                <a:cs typeface="Arial"/>
              </a:rPr>
              <a:t>Erziehung und </a:t>
            </a:r>
            <a:r>
              <a:rPr lang="de-DE" sz="1300" b="1" dirty="0">
                <a:solidFill>
                  <a:srgbClr val="777777"/>
                </a:solidFill>
                <a:latin typeface="Arial"/>
                <a:cs typeface="Arial"/>
              </a:rPr>
              <a:t>U</a:t>
            </a:r>
            <a:r>
              <a:rPr lang="de-DE" sz="1300" b="1" dirty="0" smtClean="0">
                <a:solidFill>
                  <a:srgbClr val="777777"/>
                </a:solidFill>
                <a:latin typeface="Arial"/>
                <a:cs typeface="Arial"/>
              </a:rPr>
              <a:t>nterricht</a:t>
            </a:r>
            <a:endParaRPr lang="de-DE" sz="1300" b="1" dirty="0">
              <a:solidFill>
                <a:srgbClr val="777777"/>
              </a:solidFill>
              <a:latin typeface="Arial"/>
              <a:cs typeface="Arial"/>
            </a:endParaRPr>
          </a:p>
        </p:txBody>
      </p:sp>
      <p:sp>
        <p:nvSpPr>
          <p:cNvPr id="124" name="Textfeld 123"/>
          <p:cNvSpPr txBox="1"/>
          <p:nvPr/>
        </p:nvSpPr>
        <p:spPr>
          <a:xfrm>
            <a:off x="6602550" y="5888110"/>
            <a:ext cx="18326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9029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de-DE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cs typeface="Arial"/>
              </a:rPr>
              <a:t>Verarbeitendes Gewerbe</a:t>
            </a:r>
            <a:endParaRPr lang="de-DE" sz="160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129" name="Textfeld 128"/>
          <p:cNvSpPr txBox="1"/>
          <p:nvPr/>
        </p:nvSpPr>
        <p:spPr>
          <a:xfrm>
            <a:off x="6535621" y="6385976"/>
            <a:ext cx="202100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459029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de-DE" sz="1000" dirty="0" smtClean="0">
                <a:solidFill>
                  <a:srgbClr val="777777"/>
                </a:solidFill>
                <a:latin typeface="Arial"/>
                <a:cs typeface="Arial"/>
              </a:rPr>
              <a:t>Information und </a:t>
            </a:r>
            <a:r>
              <a:rPr lang="de-DE" sz="1000" dirty="0">
                <a:solidFill>
                  <a:srgbClr val="777777"/>
                </a:solidFill>
                <a:latin typeface="Arial"/>
                <a:cs typeface="Arial"/>
              </a:rPr>
              <a:t>K</a:t>
            </a:r>
            <a:r>
              <a:rPr lang="de-DE" sz="1000" dirty="0" smtClean="0">
                <a:solidFill>
                  <a:srgbClr val="777777"/>
                </a:solidFill>
                <a:latin typeface="Arial"/>
                <a:cs typeface="Arial"/>
              </a:rPr>
              <a:t>ommunikation</a:t>
            </a:r>
            <a:endParaRPr lang="de-DE" sz="1000" dirty="0">
              <a:solidFill>
                <a:srgbClr val="777777"/>
              </a:solidFill>
              <a:latin typeface="Arial"/>
              <a:cs typeface="Arial"/>
            </a:endParaRPr>
          </a:p>
        </p:txBody>
      </p:sp>
      <p:sp>
        <p:nvSpPr>
          <p:cNvPr id="130" name="Textfeld 129"/>
          <p:cNvSpPr txBox="1"/>
          <p:nvPr/>
        </p:nvSpPr>
        <p:spPr>
          <a:xfrm>
            <a:off x="4953090" y="5658012"/>
            <a:ext cx="148936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459029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de-DE" sz="1050" dirty="0" smtClean="0">
                <a:solidFill>
                  <a:srgbClr val="777777"/>
                </a:solidFill>
                <a:latin typeface="Arial"/>
                <a:cs typeface="Arial"/>
              </a:rPr>
              <a:t>Gesundheitswesen</a:t>
            </a:r>
            <a:endParaRPr lang="de-DE" sz="1050" dirty="0">
              <a:solidFill>
                <a:srgbClr val="777777"/>
              </a:solidFill>
              <a:latin typeface="Arial"/>
              <a:cs typeface="Arial"/>
            </a:endParaRPr>
          </a:p>
        </p:txBody>
      </p:sp>
      <p:sp>
        <p:nvSpPr>
          <p:cNvPr id="131" name="Textfeld 130"/>
          <p:cNvSpPr txBox="1"/>
          <p:nvPr/>
        </p:nvSpPr>
        <p:spPr>
          <a:xfrm rot="16200000">
            <a:off x="5859240" y="5932834"/>
            <a:ext cx="129327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9029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de-DE" sz="800" dirty="0">
                <a:solidFill>
                  <a:srgbClr val="777777"/>
                </a:solidFill>
                <a:latin typeface="Arial"/>
                <a:cs typeface="Arial"/>
              </a:rPr>
              <a:t>Verkehr und </a:t>
            </a:r>
            <a:r>
              <a:rPr lang="de-DE" sz="800" dirty="0" smtClean="0">
                <a:solidFill>
                  <a:srgbClr val="777777"/>
                </a:solidFill>
                <a:latin typeface="Arial"/>
                <a:cs typeface="Arial"/>
              </a:rPr>
              <a:t>Lagerei</a:t>
            </a:r>
            <a:endParaRPr lang="de-DE" sz="800" dirty="0">
              <a:solidFill>
                <a:srgbClr val="777777"/>
              </a:solidFill>
              <a:latin typeface="Arial"/>
              <a:cs typeface="Arial"/>
            </a:endParaRPr>
          </a:p>
        </p:txBody>
      </p:sp>
      <p:sp>
        <p:nvSpPr>
          <p:cNvPr id="134" name="Textfeld 133"/>
          <p:cNvSpPr txBox="1"/>
          <p:nvPr/>
        </p:nvSpPr>
        <p:spPr>
          <a:xfrm>
            <a:off x="7128000" y="2145630"/>
            <a:ext cx="163024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1400" b="1" dirty="0" smtClean="0">
                <a:solidFill>
                  <a:srgbClr val="E200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de-DE" sz="1400" b="1" dirty="0" smtClean="0">
                <a:solidFill>
                  <a:srgbClr val="E200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11,5 </a:t>
            </a:r>
            <a:r>
              <a:rPr lang="de-DE" sz="800" b="1" dirty="0" smtClean="0">
                <a:solidFill>
                  <a:srgbClr val="E200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</a:p>
          <a:p>
            <a:pPr algn="r"/>
            <a:r>
              <a:rPr lang="de-DE" sz="800" i="1" dirty="0" smtClean="0">
                <a:solidFill>
                  <a:srgbClr val="666666"/>
                </a:solidFill>
                <a:latin typeface="Arial"/>
                <a:cs typeface="Arial"/>
              </a:rPr>
              <a:t>oder</a:t>
            </a:r>
            <a:r>
              <a:rPr lang="de-DE" sz="1600" i="1" dirty="0" smtClean="0">
                <a:solidFill>
                  <a:srgbClr val="E2001A"/>
                </a:solidFill>
                <a:latin typeface="Arial"/>
                <a:cs typeface="Arial"/>
              </a:rPr>
              <a:t> </a:t>
            </a:r>
            <a:r>
              <a:rPr lang="de-DE" sz="1000" b="1" dirty="0" smtClean="0">
                <a:solidFill>
                  <a:srgbClr val="E2001A"/>
                </a:solidFill>
                <a:latin typeface="Arial"/>
                <a:cs typeface="Arial"/>
              </a:rPr>
              <a:t>17.680</a:t>
            </a:r>
            <a:r>
              <a:rPr lang="de-DE" sz="1400" dirty="0" smtClean="0">
                <a:solidFill>
                  <a:srgbClr val="E2001A"/>
                </a:solidFill>
                <a:latin typeface="Arial"/>
                <a:cs typeface="Arial"/>
              </a:rPr>
              <a:t> </a:t>
            </a:r>
            <a:r>
              <a:rPr lang="de-DE" sz="1400" dirty="0" smtClean="0">
                <a:solidFill>
                  <a:srgbClr val="E2001A"/>
                </a:solidFill>
                <a:latin typeface="Arial"/>
                <a:cs typeface="Arial"/>
              </a:rPr>
              <a:t/>
            </a:r>
            <a:br>
              <a:rPr lang="de-DE" sz="1400" dirty="0" smtClean="0">
                <a:solidFill>
                  <a:srgbClr val="E2001A"/>
                </a:solidFill>
                <a:latin typeface="Arial"/>
                <a:cs typeface="Arial"/>
              </a:rPr>
            </a:br>
            <a:r>
              <a:rPr lang="de-DE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cs typeface="Arial"/>
              </a:rPr>
              <a:t>weniger</a:t>
            </a:r>
            <a:r>
              <a:rPr lang="de-DE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cs typeface="Arial"/>
              </a:rPr>
              <a:t> </a:t>
            </a:r>
            <a:r>
              <a:rPr lang="de-DE" sz="800" i="1" dirty="0" smtClean="0">
                <a:solidFill>
                  <a:srgbClr val="666666"/>
                </a:solidFill>
                <a:latin typeface="Arial"/>
                <a:cs typeface="Arial"/>
              </a:rPr>
              <a:t>Menschen</a:t>
            </a:r>
            <a:endParaRPr lang="de-DE" sz="800" i="1" dirty="0">
              <a:solidFill>
                <a:srgbClr val="666666"/>
              </a:solidFill>
              <a:latin typeface="Arial"/>
              <a:cs typeface="Arial"/>
            </a:endParaRPr>
          </a:p>
          <a:p>
            <a:pPr algn="r"/>
            <a:endParaRPr lang="de-DE" sz="1600" dirty="0">
              <a:solidFill>
                <a:srgbClr val="E2001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5" name="Textfeld 134"/>
          <p:cNvSpPr txBox="1"/>
          <p:nvPr/>
        </p:nvSpPr>
        <p:spPr>
          <a:xfrm>
            <a:off x="7740000" y="1888060"/>
            <a:ext cx="103403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800" dirty="0" smtClean="0">
                <a:solidFill>
                  <a:srgbClr val="777777"/>
                </a:solidFill>
                <a:latin typeface="Arial"/>
                <a:cs typeface="Arial"/>
              </a:rPr>
              <a:t>Vorjahresvergleich</a:t>
            </a:r>
          </a:p>
        </p:txBody>
      </p:sp>
      <p:cxnSp>
        <p:nvCxnSpPr>
          <p:cNvPr id="145" name="Gerade Verbindung 282"/>
          <p:cNvCxnSpPr/>
          <p:nvPr/>
        </p:nvCxnSpPr>
        <p:spPr>
          <a:xfrm>
            <a:off x="4774106" y="2932068"/>
            <a:ext cx="3902788" cy="6483"/>
          </a:xfrm>
          <a:prstGeom prst="line">
            <a:avLst/>
          </a:prstGeom>
          <a:ln w="9525" cmpd="sng">
            <a:solidFill>
              <a:srgbClr val="8E8E8E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6" name="Gerade Verbindung 282"/>
          <p:cNvCxnSpPr/>
          <p:nvPr/>
        </p:nvCxnSpPr>
        <p:spPr>
          <a:xfrm>
            <a:off x="4767474" y="4084076"/>
            <a:ext cx="3908982" cy="0"/>
          </a:xfrm>
          <a:prstGeom prst="line">
            <a:avLst/>
          </a:prstGeom>
          <a:ln w="9525" cmpd="sng">
            <a:solidFill>
              <a:srgbClr val="8E8E8E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Gruppieren 6"/>
          <p:cNvGrpSpPr/>
          <p:nvPr/>
        </p:nvGrpSpPr>
        <p:grpSpPr>
          <a:xfrm>
            <a:off x="6984000" y="3492000"/>
            <a:ext cx="301192" cy="288000"/>
            <a:chOff x="5368208" y="1760208"/>
            <a:chExt cx="301192" cy="288000"/>
          </a:xfrm>
        </p:grpSpPr>
        <p:sp>
          <p:nvSpPr>
            <p:cNvPr id="149" name="Ellipse 148"/>
            <p:cNvSpPr>
              <a:spLocks noChangeAspect="1"/>
            </p:cNvSpPr>
            <p:nvPr/>
          </p:nvSpPr>
          <p:spPr>
            <a:xfrm>
              <a:off x="5368208" y="1760208"/>
              <a:ext cx="301192" cy="288000"/>
            </a:xfrm>
            <a:prstGeom prst="ellipse">
              <a:avLst/>
            </a:prstGeom>
            <a:solidFill>
              <a:srgbClr val="00B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50" name="Pfeil nach rechts 149"/>
            <p:cNvSpPr>
              <a:spLocks/>
            </p:cNvSpPr>
            <p:nvPr/>
          </p:nvSpPr>
          <p:spPr>
            <a:xfrm rot="19710751">
              <a:off x="5435150" y="1868208"/>
              <a:ext cx="167309" cy="72000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154" name="Gruppieren 153"/>
          <p:cNvGrpSpPr/>
          <p:nvPr/>
        </p:nvGrpSpPr>
        <p:grpSpPr>
          <a:xfrm>
            <a:off x="6984000" y="4644000"/>
            <a:ext cx="301192" cy="288000"/>
            <a:chOff x="5368208" y="1760208"/>
            <a:chExt cx="301192" cy="288000"/>
          </a:xfrm>
        </p:grpSpPr>
        <p:sp>
          <p:nvSpPr>
            <p:cNvPr id="155" name="Ellipse 154"/>
            <p:cNvSpPr>
              <a:spLocks noChangeAspect="1"/>
            </p:cNvSpPr>
            <p:nvPr/>
          </p:nvSpPr>
          <p:spPr>
            <a:xfrm>
              <a:off x="5368208" y="1760208"/>
              <a:ext cx="301192" cy="288000"/>
            </a:xfrm>
            <a:prstGeom prst="ellipse">
              <a:avLst/>
            </a:prstGeom>
            <a:solidFill>
              <a:srgbClr val="00B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56" name="Pfeil nach rechts 155"/>
            <p:cNvSpPr>
              <a:spLocks/>
            </p:cNvSpPr>
            <p:nvPr/>
          </p:nvSpPr>
          <p:spPr>
            <a:xfrm rot="19710751">
              <a:off x="5435150" y="1868208"/>
              <a:ext cx="167309" cy="72000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104" name="Textfeld 103"/>
          <p:cNvSpPr txBox="1"/>
          <p:nvPr/>
        </p:nvSpPr>
        <p:spPr>
          <a:xfrm>
            <a:off x="4680000" y="3399956"/>
            <a:ext cx="12317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</a:pPr>
            <a:r>
              <a:rPr lang="de-DE" sz="1600" b="1" dirty="0" smtClean="0">
                <a:solidFill>
                  <a:srgbClr val="E200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38.454</a:t>
            </a:r>
            <a:r>
              <a:rPr lang="de-DE" sz="800" b="1" dirty="0" smtClean="0">
                <a:solidFill>
                  <a:srgbClr val="E200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sz="800" b="1" dirty="0" smtClean="0">
                <a:solidFill>
                  <a:srgbClr val="E2001A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sz="800" i="1" dirty="0" smtClean="0">
                <a:solidFill>
                  <a:srgbClr val="666666"/>
                </a:solidFill>
                <a:latin typeface="Arial"/>
                <a:cs typeface="Arial"/>
              </a:rPr>
              <a:t>freie Arbeitsstellen</a:t>
            </a:r>
            <a:endParaRPr lang="de-DE" sz="800" i="1" dirty="0">
              <a:solidFill>
                <a:srgbClr val="666666"/>
              </a:solidFill>
              <a:latin typeface="Arial"/>
              <a:cs typeface="Arial"/>
            </a:endParaRPr>
          </a:p>
        </p:txBody>
      </p:sp>
      <p:sp>
        <p:nvSpPr>
          <p:cNvPr id="110" name="Textfeld 109"/>
          <p:cNvSpPr txBox="1"/>
          <p:nvPr/>
        </p:nvSpPr>
        <p:spPr>
          <a:xfrm>
            <a:off x="4680000" y="2217630"/>
            <a:ext cx="1231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de-DE" sz="1600" b="1" dirty="0" smtClean="0">
                <a:solidFill>
                  <a:srgbClr val="E2001A"/>
                </a:solidFill>
                <a:latin typeface="Arial"/>
                <a:cs typeface="Arial"/>
              </a:rPr>
              <a:t>136.720</a:t>
            </a:r>
            <a:r>
              <a:rPr lang="de-DE" sz="1400" dirty="0" smtClean="0">
                <a:solidFill>
                  <a:srgbClr val="E2001A"/>
                </a:solidFill>
                <a:latin typeface="Arial"/>
                <a:cs typeface="Arial"/>
              </a:rPr>
              <a:t> </a:t>
            </a:r>
            <a:endParaRPr lang="de-DE" sz="1400" dirty="0">
              <a:solidFill>
                <a:srgbClr val="E2001A"/>
              </a:solidFill>
              <a:latin typeface="Arial"/>
              <a:cs typeface="Arial"/>
            </a:endParaRPr>
          </a:p>
          <a:p>
            <a:pPr lvl="0"/>
            <a:r>
              <a:rPr lang="de-DE" sz="800" i="1" dirty="0" smtClean="0">
                <a:solidFill>
                  <a:srgbClr val="666666"/>
                </a:solidFill>
                <a:latin typeface="Arial"/>
                <a:cs typeface="Arial"/>
              </a:rPr>
              <a:t>Menschen sind arbeitslos gemeldet</a:t>
            </a:r>
            <a:endParaRPr lang="de-DE" sz="800" i="1" dirty="0">
              <a:solidFill>
                <a:srgbClr val="666666"/>
              </a:solidFill>
              <a:latin typeface="Arial"/>
              <a:cs typeface="Arial"/>
            </a:endParaRPr>
          </a:p>
        </p:txBody>
      </p:sp>
      <p:sp>
        <p:nvSpPr>
          <p:cNvPr id="111" name="Textfeld 110"/>
          <p:cNvSpPr txBox="1"/>
          <p:nvPr/>
        </p:nvSpPr>
        <p:spPr>
          <a:xfrm>
            <a:off x="4680000" y="1888060"/>
            <a:ext cx="12562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 smtClean="0">
                <a:solidFill>
                  <a:srgbClr val="777777"/>
                </a:solidFill>
                <a:latin typeface="Arial"/>
                <a:cs typeface="Arial"/>
              </a:rPr>
              <a:t>März 2018</a:t>
            </a:r>
            <a:endParaRPr lang="de-DE" sz="800" dirty="0" smtClean="0">
              <a:solidFill>
                <a:srgbClr val="777777"/>
              </a:solidFill>
              <a:latin typeface="Arial"/>
              <a:cs typeface="Arial"/>
            </a:endParaRPr>
          </a:p>
        </p:txBody>
      </p:sp>
      <p:sp>
        <p:nvSpPr>
          <p:cNvPr id="112" name="Textfeld 111"/>
          <p:cNvSpPr txBox="1"/>
          <p:nvPr/>
        </p:nvSpPr>
        <p:spPr>
          <a:xfrm>
            <a:off x="4680000" y="3040068"/>
            <a:ext cx="12562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 smtClean="0">
                <a:solidFill>
                  <a:srgbClr val="777777"/>
                </a:solidFill>
                <a:latin typeface="Arial"/>
                <a:cs typeface="Arial"/>
              </a:rPr>
              <a:t>März 2018</a:t>
            </a:r>
            <a:endParaRPr lang="de-DE" sz="800" dirty="0" smtClean="0">
              <a:solidFill>
                <a:srgbClr val="777777"/>
              </a:solidFill>
              <a:latin typeface="Arial"/>
              <a:cs typeface="Arial"/>
            </a:endParaRPr>
          </a:p>
        </p:txBody>
      </p:sp>
      <p:sp>
        <p:nvSpPr>
          <p:cNvPr id="114" name="Textfeld 113"/>
          <p:cNvSpPr txBox="1"/>
          <p:nvPr/>
        </p:nvSpPr>
        <p:spPr>
          <a:xfrm>
            <a:off x="7128000" y="3312000"/>
            <a:ext cx="16302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1400" b="1" dirty="0" smtClean="0">
                <a:solidFill>
                  <a:srgbClr val="E200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de-DE" sz="1400" b="1" dirty="0" smtClean="0">
                <a:solidFill>
                  <a:srgbClr val="E200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14,8 </a:t>
            </a:r>
            <a:r>
              <a:rPr lang="de-DE" sz="800" b="1" dirty="0" smtClean="0">
                <a:solidFill>
                  <a:srgbClr val="E200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</a:p>
          <a:p>
            <a:pPr algn="r"/>
            <a:r>
              <a:rPr lang="de-DE" sz="800" i="1" dirty="0" smtClean="0">
                <a:solidFill>
                  <a:srgbClr val="666666"/>
                </a:solidFill>
                <a:latin typeface="Arial"/>
                <a:cs typeface="Arial"/>
              </a:rPr>
              <a:t>oder</a:t>
            </a:r>
            <a:r>
              <a:rPr lang="de-DE" sz="1600" i="1" dirty="0" smtClean="0">
                <a:solidFill>
                  <a:srgbClr val="E2001A"/>
                </a:solidFill>
                <a:latin typeface="Arial"/>
                <a:cs typeface="Arial"/>
              </a:rPr>
              <a:t> </a:t>
            </a:r>
            <a:r>
              <a:rPr lang="de-DE" sz="1000" b="1" dirty="0" smtClean="0">
                <a:solidFill>
                  <a:srgbClr val="E2001A"/>
                </a:solidFill>
                <a:latin typeface="Arial"/>
                <a:cs typeface="Arial"/>
              </a:rPr>
              <a:t>4.949</a:t>
            </a:r>
            <a:endParaRPr lang="de-DE" sz="1000" b="1" dirty="0" smtClean="0">
              <a:solidFill>
                <a:srgbClr val="E2001A"/>
              </a:solidFill>
              <a:latin typeface="Arial"/>
              <a:cs typeface="Arial"/>
            </a:endParaRPr>
          </a:p>
          <a:p>
            <a:pPr algn="r"/>
            <a:r>
              <a:rPr lang="de-DE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cs typeface="Arial"/>
              </a:rPr>
              <a:t>mehr</a:t>
            </a:r>
            <a:r>
              <a:rPr lang="de-DE" sz="800" dirty="0" smtClean="0">
                <a:solidFill>
                  <a:srgbClr val="E2001A"/>
                </a:solidFill>
                <a:latin typeface="Arial"/>
                <a:cs typeface="Arial"/>
              </a:rPr>
              <a:t> </a:t>
            </a:r>
            <a:r>
              <a:rPr lang="de-DE" sz="800" i="1" dirty="0" smtClean="0">
                <a:solidFill>
                  <a:srgbClr val="666666"/>
                </a:solidFill>
                <a:latin typeface="Arial"/>
                <a:cs typeface="Arial"/>
              </a:rPr>
              <a:t>Stellen</a:t>
            </a:r>
            <a:endParaRPr lang="de-DE" sz="1600" dirty="0">
              <a:solidFill>
                <a:srgbClr val="E2001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9" name="Textfeld 138"/>
          <p:cNvSpPr txBox="1"/>
          <p:nvPr/>
        </p:nvSpPr>
        <p:spPr>
          <a:xfrm>
            <a:off x="7517834" y="3040068"/>
            <a:ext cx="12562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800" dirty="0" smtClean="0">
                <a:solidFill>
                  <a:srgbClr val="777777"/>
                </a:solidFill>
                <a:latin typeface="Arial"/>
                <a:cs typeface="Arial"/>
              </a:rPr>
              <a:t>Vorjahresvergleich</a:t>
            </a:r>
          </a:p>
        </p:txBody>
      </p:sp>
      <p:sp>
        <p:nvSpPr>
          <p:cNvPr id="140" name="Textfeld 139"/>
          <p:cNvSpPr txBox="1"/>
          <p:nvPr/>
        </p:nvSpPr>
        <p:spPr>
          <a:xfrm>
            <a:off x="4680000" y="4552084"/>
            <a:ext cx="14937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</a:pPr>
            <a:r>
              <a:rPr lang="de-DE" sz="1600" b="1" dirty="0" smtClean="0">
                <a:solidFill>
                  <a:srgbClr val="E200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1,6</a:t>
            </a:r>
            <a:r>
              <a:rPr lang="de-DE" sz="1400" b="1" dirty="0" smtClean="0">
                <a:solidFill>
                  <a:srgbClr val="E200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900" b="1" dirty="0">
                <a:solidFill>
                  <a:srgbClr val="E200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de-DE" sz="900" b="1" dirty="0" smtClean="0">
                <a:solidFill>
                  <a:srgbClr val="E200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io. </a:t>
            </a:r>
            <a:r>
              <a:rPr lang="de-DE" sz="800" b="1" dirty="0" smtClean="0">
                <a:solidFill>
                  <a:srgbClr val="E200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sz="800" b="1" dirty="0" smtClean="0">
                <a:solidFill>
                  <a:srgbClr val="E2001A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sz="800" i="1" dirty="0" smtClean="0">
                <a:solidFill>
                  <a:srgbClr val="666666"/>
                </a:solidFill>
                <a:latin typeface="Arial"/>
                <a:cs typeface="Arial"/>
              </a:rPr>
              <a:t>Menschen arbeiten sozialversicherungspflichtig</a:t>
            </a:r>
            <a:endParaRPr lang="de-DE" sz="800" i="1" dirty="0">
              <a:solidFill>
                <a:srgbClr val="666666"/>
              </a:solidFill>
              <a:latin typeface="Arial"/>
              <a:cs typeface="Arial"/>
            </a:endParaRPr>
          </a:p>
        </p:txBody>
      </p:sp>
      <p:sp>
        <p:nvSpPr>
          <p:cNvPr id="141" name="Textfeld 140"/>
          <p:cNvSpPr txBox="1"/>
          <p:nvPr/>
        </p:nvSpPr>
        <p:spPr>
          <a:xfrm>
            <a:off x="4680000" y="4192076"/>
            <a:ext cx="12562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 smtClean="0">
                <a:solidFill>
                  <a:srgbClr val="777777"/>
                </a:solidFill>
                <a:latin typeface="Arial"/>
                <a:cs typeface="Arial"/>
              </a:rPr>
              <a:t>Januar 2017</a:t>
            </a:r>
            <a:endParaRPr lang="de-DE" sz="800" dirty="0" smtClean="0">
              <a:solidFill>
                <a:srgbClr val="777777"/>
              </a:solidFill>
              <a:latin typeface="Arial"/>
              <a:cs typeface="Arial"/>
            </a:endParaRPr>
          </a:p>
        </p:txBody>
      </p:sp>
      <p:sp>
        <p:nvSpPr>
          <p:cNvPr id="147" name="Textfeld 146"/>
          <p:cNvSpPr txBox="1"/>
          <p:nvPr/>
        </p:nvSpPr>
        <p:spPr>
          <a:xfrm>
            <a:off x="7517834" y="4192076"/>
            <a:ext cx="12562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800" dirty="0" smtClean="0">
                <a:solidFill>
                  <a:srgbClr val="777777"/>
                </a:solidFill>
                <a:latin typeface="Arial"/>
                <a:cs typeface="Arial"/>
              </a:rPr>
              <a:t>Vorjahresvergleich</a:t>
            </a:r>
          </a:p>
        </p:txBody>
      </p:sp>
      <p:grpSp>
        <p:nvGrpSpPr>
          <p:cNvPr id="157" name="Gruppierung 277"/>
          <p:cNvGrpSpPr/>
          <p:nvPr/>
        </p:nvGrpSpPr>
        <p:grpSpPr>
          <a:xfrm>
            <a:off x="4585318" y="1013616"/>
            <a:ext cx="74865" cy="5688000"/>
            <a:chOff x="4532145" y="1191960"/>
            <a:chExt cx="119407" cy="3947916"/>
          </a:xfrm>
        </p:grpSpPr>
        <p:cxnSp>
          <p:nvCxnSpPr>
            <p:cNvPr id="158" name="Gerade Verbindung 278"/>
            <p:cNvCxnSpPr/>
            <p:nvPr userDrawn="1"/>
          </p:nvCxnSpPr>
          <p:spPr>
            <a:xfrm>
              <a:off x="4532145" y="5139876"/>
              <a:ext cx="114300" cy="0"/>
            </a:xfrm>
            <a:prstGeom prst="line">
              <a:avLst/>
            </a:prstGeom>
            <a:ln w="9525" cmpd="sng">
              <a:solidFill>
                <a:srgbClr val="B1B1B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Gerade Verbindung 279"/>
            <p:cNvCxnSpPr/>
            <p:nvPr userDrawn="1"/>
          </p:nvCxnSpPr>
          <p:spPr>
            <a:xfrm>
              <a:off x="4537252" y="1191960"/>
              <a:ext cx="114300" cy="0"/>
            </a:xfrm>
            <a:prstGeom prst="line">
              <a:avLst/>
            </a:prstGeom>
            <a:ln w="9525" cmpd="sng">
              <a:solidFill>
                <a:srgbClr val="B1B1B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Gerade Verbindung 280"/>
            <p:cNvCxnSpPr/>
            <p:nvPr userDrawn="1"/>
          </p:nvCxnSpPr>
          <p:spPr>
            <a:xfrm>
              <a:off x="4537252" y="1191960"/>
              <a:ext cx="0" cy="3947916"/>
            </a:xfrm>
            <a:prstGeom prst="line">
              <a:avLst/>
            </a:prstGeom>
            <a:ln w="9525" cmpd="sng">
              <a:solidFill>
                <a:srgbClr val="B1B1B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1" name="Textfeld 160"/>
          <p:cNvSpPr txBox="1"/>
          <p:nvPr/>
        </p:nvSpPr>
        <p:spPr>
          <a:xfrm rot="16200000">
            <a:off x="3172623" y="5291181"/>
            <a:ext cx="2649279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" dirty="0" smtClean="0">
                <a:solidFill>
                  <a:srgbClr val="777777"/>
                </a:solidFill>
                <a:latin typeface="Arial"/>
                <a:cs typeface="Arial"/>
              </a:rPr>
              <a:t>Quelle: Statistik der Bundesagentur für Arbeit</a:t>
            </a:r>
            <a:endParaRPr lang="de-DE" sz="600" dirty="0">
              <a:solidFill>
                <a:srgbClr val="777777"/>
              </a:solidFill>
              <a:latin typeface="Arial"/>
              <a:cs typeface="Arial"/>
            </a:endParaRPr>
          </a:p>
        </p:txBody>
      </p:sp>
      <p:sp>
        <p:nvSpPr>
          <p:cNvPr id="162" name="Textfeld 161"/>
          <p:cNvSpPr txBox="1"/>
          <p:nvPr/>
        </p:nvSpPr>
        <p:spPr>
          <a:xfrm>
            <a:off x="4836061" y="6204622"/>
            <a:ext cx="15504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459029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de-DE" sz="800" dirty="0">
                <a:solidFill>
                  <a:srgbClr val="777777"/>
                </a:solidFill>
                <a:latin typeface="Arial"/>
                <a:cs typeface="Arial"/>
              </a:rPr>
              <a:t>Freiberufliche/ technische Dienstleistungen</a:t>
            </a:r>
          </a:p>
        </p:txBody>
      </p:sp>
      <p:grpSp>
        <p:nvGrpSpPr>
          <p:cNvPr id="133" name="Gruppieren 132"/>
          <p:cNvGrpSpPr/>
          <p:nvPr/>
        </p:nvGrpSpPr>
        <p:grpSpPr>
          <a:xfrm>
            <a:off x="1403648" y="4314972"/>
            <a:ext cx="2160134" cy="1725585"/>
            <a:chOff x="1887915" y="4131740"/>
            <a:chExt cx="2160134" cy="1725585"/>
          </a:xfrm>
        </p:grpSpPr>
        <p:pic>
          <p:nvPicPr>
            <p:cNvPr id="136" name="Bild 327"/>
            <p:cNvPicPr>
              <a:picLocks noChangeAspect="1"/>
            </p:cNvPicPr>
            <p:nvPr/>
          </p:nvPicPr>
          <p:blipFill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7915" y="4601817"/>
              <a:ext cx="1727566" cy="1242039"/>
            </a:xfrm>
            <a:prstGeom prst="rect">
              <a:avLst/>
            </a:prstGeom>
          </p:spPr>
        </p:pic>
        <p:sp>
          <p:nvSpPr>
            <p:cNvPr id="137" name="Ellipse 136"/>
            <p:cNvSpPr>
              <a:spLocks noChangeAspect="1"/>
            </p:cNvSpPr>
            <p:nvPr/>
          </p:nvSpPr>
          <p:spPr>
            <a:xfrm>
              <a:off x="2680003" y="4325888"/>
              <a:ext cx="1229717" cy="1229717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 w="6350">
              <a:solidFill>
                <a:srgbClr val="77777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38" name="Rechteck 137"/>
            <p:cNvSpPr/>
            <p:nvPr/>
          </p:nvSpPr>
          <p:spPr>
            <a:xfrm rot="17136833">
              <a:off x="3170889" y="3836357"/>
              <a:ext cx="581778" cy="117254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42" name="Textfeld 141"/>
            <p:cNvSpPr txBox="1"/>
            <p:nvPr/>
          </p:nvSpPr>
          <p:spPr>
            <a:xfrm>
              <a:off x="2020343" y="4180839"/>
              <a:ext cx="1772309" cy="15465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de-DE" sz="2000" b="1" dirty="0" smtClean="0">
                  <a:solidFill>
                    <a:srgbClr val="E2001A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6,5 </a:t>
              </a:r>
              <a:r>
                <a:rPr lang="de-DE" sz="1100" b="1" dirty="0" smtClean="0">
                  <a:solidFill>
                    <a:srgbClr val="E2001A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endParaRPr lang="de-DE" sz="1100" b="1" dirty="0">
                <a:solidFill>
                  <a:srgbClr val="E2001A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r"/>
              <a:r>
                <a:rPr lang="de-DE" sz="1000" i="1" dirty="0">
                  <a:solidFill>
                    <a:srgbClr val="E2001A"/>
                  </a:solidFill>
                  <a:latin typeface="Arial"/>
                  <a:cs typeface="Arial"/>
                </a:rPr>
                <a:t>oder</a:t>
              </a:r>
              <a:r>
                <a:rPr lang="de-DE" sz="1600" i="1" dirty="0">
                  <a:solidFill>
                    <a:srgbClr val="E2001A"/>
                  </a:solidFill>
                  <a:latin typeface="Arial"/>
                  <a:cs typeface="Arial"/>
                </a:rPr>
                <a:t> </a:t>
              </a:r>
            </a:p>
            <a:p>
              <a:pPr algn="r">
                <a:spcBef>
                  <a:spcPts val="300"/>
                </a:spcBef>
              </a:pPr>
              <a:r>
                <a:rPr lang="de-DE" sz="2000" b="1" dirty="0" smtClean="0">
                  <a:solidFill>
                    <a:srgbClr val="E2001A"/>
                  </a:solidFill>
                  <a:latin typeface="Arial"/>
                  <a:cs typeface="Arial"/>
                </a:rPr>
                <a:t>136.720</a:t>
              </a:r>
              <a:r>
                <a:rPr lang="de-DE" sz="1600" dirty="0" smtClean="0">
                  <a:solidFill>
                    <a:srgbClr val="E2001A"/>
                  </a:solidFill>
                  <a:latin typeface="Arial"/>
                  <a:cs typeface="Arial"/>
                </a:rPr>
                <a:t> </a:t>
              </a:r>
              <a:endParaRPr lang="de-DE" sz="2000" dirty="0">
                <a:solidFill>
                  <a:srgbClr val="E2001A"/>
                </a:solidFill>
                <a:latin typeface="Arial"/>
                <a:cs typeface="Arial"/>
              </a:endParaRPr>
            </a:p>
            <a:p>
              <a:pPr algn="r"/>
              <a:r>
                <a:rPr lang="de-DE" sz="1000" i="1" dirty="0" smtClean="0">
                  <a:solidFill>
                    <a:srgbClr val="E2001A"/>
                  </a:solidFill>
                  <a:latin typeface="Arial"/>
                  <a:cs typeface="Arial"/>
                </a:rPr>
                <a:t>arbeitslose </a:t>
              </a:r>
            </a:p>
            <a:p>
              <a:pPr algn="r"/>
              <a:r>
                <a:rPr lang="de-DE" sz="1000" i="1" dirty="0" smtClean="0">
                  <a:solidFill>
                    <a:srgbClr val="E2001A"/>
                  </a:solidFill>
                  <a:latin typeface="Arial"/>
                  <a:cs typeface="Arial"/>
                </a:rPr>
                <a:t>Menschen</a:t>
              </a:r>
              <a:endParaRPr lang="de-DE" sz="1000" i="1" dirty="0">
                <a:solidFill>
                  <a:srgbClr val="E2001A"/>
                </a:solidFill>
                <a:latin typeface="Arial"/>
                <a:cs typeface="Arial"/>
              </a:endParaRPr>
            </a:p>
            <a:p>
              <a:pPr algn="r"/>
              <a:endParaRPr lang="de-DE" sz="1600" dirty="0">
                <a:solidFill>
                  <a:srgbClr val="E2001A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3" name="Textfeld 142"/>
            <p:cNvSpPr txBox="1"/>
            <p:nvPr/>
          </p:nvSpPr>
          <p:spPr>
            <a:xfrm>
              <a:off x="2682703" y="5518771"/>
              <a:ext cx="99188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800" dirty="0" smtClean="0">
                  <a:solidFill>
                    <a:srgbClr val="777777"/>
                  </a:solidFill>
                  <a:latin typeface="Arial"/>
                  <a:cs typeface="Arial"/>
                </a:rPr>
                <a:t>Sachsen insgesamt</a:t>
              </a:r>
            </a:p>
          </p:txBody>
        </p:sp>
      </p:grpSp>
      <p:pic>
        <p:nvPicPr>
          <p:cNvPr id="144" name="Bild 3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149" y="4052516"/>
            <a:ext cx="833259" cy="1066137"/>
          </a:xfrm>
          <a:prstGeom prst="rect">
            <a:avLst/>
          </a:prstGeom>
        </p:spPr>
      </p:pic>
      <p:grpSp>
        <p:nvGrpSpPr>
          <p:cNvPr id="99" name="Gruppieren 98"/>
          <p:cNvGrpSpPr/>
          <p:nvPr/>
        </p:nvGrpSpPr>
        <p:grpSpPr>
          <a:xfrm rot="4184217">
            <a:off x="6988264" y="2299739"/>
            <a:ext cx="301192" cy="288000"/>
            <a:chOff x="5368208" y="1760208"/>
            <a:chExt cx="301192" cy="288000"/>
          </a:xfrm>
        </p:grpSpPr>
        <p:sp>
          <p:nvSpPr>
            <p:cNvPr id="100" name="Ellipse 99"/>
            <p:cNvSpPr>
              <a:spLocks noChangeAspect="1"/>
            </p:cNvSpPr>
            <p:nvPr/>
          </p:nvSpPr>
          <p:spPr>
            <a:xfrm>
              <a:off x="5368208" y="1760208"/>
              <a:ext cx="301192" cy="288000"/>
            </a:xfrm>
            <a:prstGeom prst="ellipse">
              <a:avLst/>
            </a:prstGeom>
            <a:solidFill>
              <a:srgbClr val="00B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01" name="Pfeil nach rechts 100"/>
            <p:cNvSpPr>
              <a:spLocks/>
            </p:cNvSpPr>
            <p:nvPr/>
          </p:nvSpPr>
          <p:spPr>
            <a:xfrm rot="19710751">
              <a:off x="5435150" y="1868208"/>
              <a:ext cx="167309" cy="72000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349584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SIGN" val="Inhaltsfolien"/>
  <p:tag name="LAYOUT" val="Blanco"/>
</p:tagLst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147</Words>
  <Application>Microsoft Office PowerPoint</Application>
  <PresentationFormat>Bildschirmpräsentation (4:3)</PresentationFormat>
  <Paragraphs>68</Paragraphs>
  <Slides>1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Calibri</vt:lpstr>
      <vt:lpstr>Magneto</vt:lpstr>
      <vt:lpstr>Office-Design</vt:lpstr>
      <vt:lpstr>PowerPoint-Präsentation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Microsoft Office</dc:creator>
  <cp:lastModifiedBy>Vollgold Frank</cp:lastModifiedBy>
  <cp:revision>300</cp:revision>
  <cp:lastPrinted>2018-01-30T11:02:32Z</cp:lastPrinted>
  <dcterms:created xsi:type="dcterms:W3CDTF">2016-07-22T09:10:59Z</dcterms:created>
  <dcterms:modified xsi:type="dcterms:W3CDTF">2018-03-27T15:43:23Z</dcterms:modified>
</cp:coreProperties>
</file>